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38" r:id="rId4"/>
  </p:sldMasterIdLst>
  <p:notesMasterIdLst>
    <p:notesMasterId r:id="rId31"/>
  </p:notesMasterIdLst>
  <p:handoutMasterIdLst>
    <p:handoutMasterId r:id="rId32"/>
  </p:handoutMasterIdLst>
  <p:sldIdLst>
    <p:sldId id="1212" r:id="rId5"/>
    <p:sldId id="1044" r:id="rId6"/>
    <p:sldId id="720" r:id="rId7"/>
    <p:sldId id="1045" r:id="rId8"/>
    <p:sldId id="1114" r:id="rId9"/>
    <p:sldId id="703" r:id="rId10"/>
    <p:sldId id="715" r:id="rId11"/>
    <p:sldId id="716" r:id="rId12"/>
    <p:sldId id="713" r:id="rId13"/>
    <p:sldId id="923" r:id="rId14"/>
    <p:sldId id="1204" r:id="rId15"/>
    <p:sldId id="1203" r:id="rId16"/>
    <p:sldId id="1138" r:id="rId17"/>
    <p:sldId id="1134" r:id="rId18"/>
    <p:sldId id="1207" r:id="rId19"/>
    <p:sldId id="1208" r:id="rId20"/>
    <p:sldId id="1209" r:id="rId21"/>
    <p:sldId id="1210" r:id="rId22"/>
    <p:sldId id="1211" r:id="rId23"/>
    <p:sldId id="1140" r:id="rId24"/>
    <p:sldId id="1214" r:id="rId25"/>
    <p:sldId id="1215" r:id="rId26"/>
    <p:sldId id="1213" r:id="rId27"/>
    <p:sldId id="1205" r:id="rId28"/>
    <p:sldId id="1133" r:id="rId29"/>
    <p:sldId id="573" r:id="rId30"/>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338" userDrawn="1">
          <p15:clr>
            <a:srgbClr val="A4A3A4"/>
          </p15:clr>
        </p15:guide>
        <p15:guide id="2" pos="72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Grapes, Chris" initials="CG" lastIdx="28" clrIdx="3"/>
  <p:cmAuthor id="4" name="Elaine Rulla" initials="ER" lastIdx="25" clrIdx="4"/>
  <p:cmAuthor id="5" name="melledge" initials="me" lastIdx="1" clrIdx="5"/>
  <p:cmAuthor id="6" name="Deborah Deberry" initials="DD" lastIdx="1" clrIdx="6">
    <p:extLst>
      <p:ext uri="{19B8F6BF-5375-455C-9EA6-DF929625EA0E}">
        <p15:presenceInfo xmlns:p15="http://schemas.microsoft.com/office/powerpoint/2012/main" userId="S::Deborah.Deberry@tea.texas.gov::ac2d9e4d-2345-459f-a982-32e1430dfa5e" providerId="AD"/>
      </p:ext>
    </p:extLst>
  </p:cmAuthor>
  <p:cmAuthor id="7" name="Momin, Shabana" initials="MS" lastIdx="62" clrIdx="7">
    <p:extLst>
      <p:ext uri="{19B8F6BF-5375-455C-9EA6-DF929625EA0E}">
        <p15:presenceInfo xmlns:p15="http://schemas.microsoft.com/office/powerpoint/2012/main" userId="S::Shabana.Momin@tea.texas.gov::3fcd5f48-006f-4521-992d-30a906b0c166" providerId="AD"/>
      </p:ext>
    </p:extLst>
  </p:cmAuthor>
  <p:cmAuthor id="8" name="Adaky, Kathy" initials="AK" lastIdx="13" clrIdx="8">
    <p:extLst>
      <p:ext uri="{19B8F6BF-5375-455C-9EA6-DF929625EA0E}">
        <p15:presenceInfo xmlns:p15="http://schemas.microsoft.com/office/powerpoint/2012/main" userId="S::kathy.adaky@tea.texas.gov::8c2da59b-9e4a-4960-a749-115f3818b707" providerId="AD"/>
      </p:ext>
    </p:extLst>
  </p:cmAuthor>
  <p:cmAuthor id="9" name="Butler, David" initials="BD" lastIdx="3" clrIdx="9">
    <p:extLst>
      <p:ext uri="{19B8F6BF-5375-455C-9EA6-DF929625EA0E}">
        <p15:presenceInfo xmlns:p15="http://schemas.microsoft.com/office/powerpoint/2012/main" userId="S::david.butler@tea.texas.gov::e5831356-7759-43f3-884a-24eb754c7293" providerId="AD"/>
      </p:ext>
    </p:extLst>
  </p:cmAuthor>
  <p:cmAuthor id="10" name="Johnson, Scott" initials="JS" lastIdx="10" clrIdx="10">
    <p:extLst>
      <p:ext uri="{19B8F6BF-5375-455C-9EA6-DF929625EA0E}">
        <p15:presenceInfo xmlns:p15="http://schemas.microsoft.com/office/powerpoint/2012/main" userId="S::Scott.Johnson@tea.texas.gov::bec97677-f0c6-4bfb-b610-83dc74061801" providerId="AD"/>
      </p:ext>
    </p:extLst>
  </p:cmAuthor>
  <p:cmAuthor id="11" name="Simons, Leanne" initials="SL" lastIdx="1" clrIdx="11">
    <p:extLst>
      <p:ext uri="{19B8F6BF-5375-455C-9EA6-DF929625EA0E}">
        <p15:presenceInfo xmlns:p15="http://schemas.microsoft.com/office/powerpoint/2012/main" userId="S::leanne.simons@tea.texas.gov::f0b41770-584b-4844-b5c5-b29dec998724" providerId="AD"/>
      </p:ext>
    </p:extLst>
  </p:cmAuthor>
  <p:cmAuthor id="12" name="Hanson, Terri" initials="HT" lastIdx="2" clrIdx="12">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5CA"/>
    <a:srgbClr val="008495"/>
    <a:srgbClr val="2DC3D3"/>
    <a:srgbClr val="63D3DF"/>
    <a:srgbClr val="3DC8D7"/>
    <a:srgbClr val="E3F6F9"/>
    <a:srgbClr val="CCF0F5"/>
    <a:srgbClr val="EDEDED"/>
    <a:srgbClr val="D38363"/>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BA53C-A5EF-9C35-D00D-D475BE3DA77C}" v="2" dt="2019-12-19T19:21:06.880"/>
    <p1510:client id="{6ABD2735-DB3C-4D89-9AAE-3CCF6C15200E}" v="1509" dt="2019-12-18T18:00:41.789"/>
    <p1510:client id="{8F4A5D8E-DFEE-8A26-29D9-8D37F1181943}" v="22" dt="2019-12-19T19:40:21.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20" autoAdjust="0"/>
  </p:normalViewPr>
  <p:slideViewPr>
    <p:cSldViewPr snapToGrid="0">
      <p:cViewPr>
        <p:scale>
          <a:sx n="100" d="100"/>
          <a:sy n="100" d="100"/>
        </p:scale>
        <p:origin x="1914" y="-2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4338"/>
        <p:guide pos="72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86092-7A9B-4073-A0B8-6C505A58CB0C}" type="doc">
      <dgm:prSet loTypeId="urn:microsoft.com/office/officeart/2005/8/layout/hProcess9" loCatId="process" qsTypeId="urn:microsoft.com/office/officeart/2005/8/quickstyle/simple1" qsCatId="simple" csTypeId="urn:microsoft.com/office/officeart/2005/8/colors/accent1_2" csCatId="accent1" phldr="1"/>
      <dgm:spPr/>
    </dgm:pt>
    <dgm:pt modelId="{F6D831C0-A6B1-4515-A59E-8CF480F26FFF}">
      <dgm:prSet phldrT="[Text]"/>
      <dgm:spPr/>
      <dgm:t>
        <a:bodyPr/>
        <a:lstStyle/>
        <a:p>
          <a:r>
            <a:rPr lang="en-US" dirty="0"/>
            <a:t>Obtain files from you SIS</a:t>
          </a:r>
        </a:p>
      </dgm:t>
    </dgm:pt>
    <dgm:pt modelId="{25086D64-D203-4EF1-B460-78C5C126D58C}" type="parTrans" cxnId="{6B3FF27C-62D5-450C-AB60-F88B527C59F3}">
      <dgm:prSet/>
      <dgm:spPr/>
      <dgm:t>
        <a:bodyPr/>
        <a:lstStyle/>
        <a:p>
          <a:endParaRPr lang="en-US"/>
        </a:p>
      </dgm:t>
    </dgm:pt>
    <dgm:pt modelId="{20299087-464E-4F19-9A5A-A24F871B0207}" type="sibTrans" cxnId="{6B3FF27C-62D5-450C-AB60-F88B527C59F3}">
      <dgm:prSet/>
      <dgm:spPr/>
      <dgm:t>
        <a:bodyPr/>
        <a:lstStyle/>
        <a:p>
          <a:endParaRPr lang="en-US"/>
        </a:p>
      </dgm:t>
    </dgm:pt>
    <dgm:pt modelId="{4105E034-B164-413E-B8B5-1491F0DAE19E}">
      <dgm:prSet phldrT="[Text]"/>
      <dgm:spPr/>
      <dgm:t>
        <a:bodyPr/>
        <a:lstStyle/>
        <a:p>
          <a:r>
            <a:rPr lang="en-US" dirty="0"/>
            <a:t>Run Files Thru CVT</a:t>
          </a:r>
        </a:p>
        <a:p>
          <a:r>
            <a:rPr lang="en-US" dirty="0"/>
            <a:t>Interchange Upload in EDM</a:t>
          </a:r>
        </a:p>
      </dgm:t>
    </dgm:pt>
    <dgm:pt modelId="{4002ED98-F7CE-4222-8711-C69503155800}" type="parTrans" cxnId="{A5E9E8B2-3FFD-4FE2-9751-542BE2056B28}">
      <dgm:prSet/>
      <dgm:spPr/>
      <dgm:t>
        <a:bodyPr/>
        <a:lstStyle/>
        <a:p>
          <a:endParaRPr lang="en-US"/>
        </a:p>
      </dgm:t>
    </dgm:pt>
    <dgm:pt modelId="{159F0A85-7D41-4DB5-B3EB-766E2CD36B44}" type="sibTrans" cxnId="{A5E9E8B2-3FFD-4FE2-9751-542BE2056B28}">
      <dgm:prSet/>
      <dgm:spPr/>
      <dgm:t>
        <a:bodyPr/>
        <a:lstStyle/>
        <a:p>
          <a:endParaRPr lang="en-US"/>
        </a:p>
      </dgm:t>
    </dgm:pt>
    <dgm:pt modelId="{D3462C4B-17A2-46AE-957B-08937B9B8C55}">
      <dgm:prSet phldrT="[Text]"/>
      <dgm:spPr/>
      <dgm:t>
        <a:bodyPr/>
        <a:lstStyle/>
        <a:p>
          <a:r>
            <a:rPr lang="en-US" dirty="0"/>
            <a:t>Batch</a:t>
          </a:r>
        </a:p>
        <a:p>
          <a:r>
            <a:rPr lang="en-US" dirty="0"/>
            <a:t>Stop-Go to Core Collections Class Roster</a:t>
          </a:r>
        </a:p>
      </dgm:t>
    </dgm:pt>
    <dgm:pt modelId="{90F59394-2A72-42B3-B613-BF92B06CD949}" type="parTrans" cxnId="{FD0F5E75-C9D6-40E3-B202-037A5DFD623B}">
      <dgm:prSet/>
      <dgm:spPr/>
      <dgm:t>
        <a:bodyPr/>
        <a:lstStyle/>
        <a:p>
          <a:endParaRPr lang="en-US"/>
        </a:p>
      </dgm:t>
    </dgm:pt>
    <dgm:pt modelId="{1CEDF88F-9221-44C3-960A-E749CBAA6662}" type="sibTrans" cxnId="{FD0F5E75-C9D6-40E3-B202-037A5DFD623B}">
      <dgm:prSet/>
      <dgm:spPr/>
      <dgm:t>
        <a:bodyPr/>
        <a:lstStyle/>
        <a:p>
          <a:endParaRPr lang="en-US"/>
        </a:p>
      </dgm:t>
    </dgm:pt>
    <dgm:pt modelId="{867EED70-4C95-41FB-B59B-1F18A1FA4E73}" type="pres">
      <dgm:prSet presAssocID="{B2B86092-7A9B-4073-A0B8-6C505A58CB0C}" presName="CompostProcess" presStyleCnt="0">
        <dgm:presLayoutVars>
          <dgm:dir/>
          <dgm:resizeHandles val="exact"/>
        </dgm:presLayoutVars>
      </dgm:prSet>
      <dgm:spPr/>
    </dgm:pt>
    <dgm:pt modelId="{9CD5AB7B-D8C1-4830-825B-64BCA70BF107}" type="pres">
      <dgm:prSet presAssocID="{B2B86092-7A9B-4073-A0B8-6C505A58CB0C}" presName="arrow" presStyleLbl="bgShp" presStyleIdx="0" presStyleCnt="1"/>
      <dgm:spPr/>
    </dgm:pt>
    <dgm:pt modelId="{68BD5332-72A8-4943-9AAA-CEA359C6FAAA}" type="pres">
      <dgm:prSet presAssocID="{B2B86092-7A9B-4073-A0B8-6C505A58CB0C}" presName="linearProcess" presStyleCnt="0"/>
      <dgm:spPr/>
    </dgm:pt>
    <dgm:pt modelId="{E3682959-F36C-42D9-9999-1AEBDF7D8D71}" type="pres">
      <dgm:prSet presAssocID="{F6D831C0-A6B1-4515-A59E-8CF480F26FFF}" presName="textNode" presStyleLbl="node1" presStyleIdx="0" presStyleCnt="3">
        <dgm:presLayoutVars>
          <dgm:bulletEnabled val="1"/>
        </dgm:presLayoutVars>
      </dgm:prSet>
      <dgm:spPr/>
    </dgm:pt>
    <dgm:pt modelId="{EA81CC41-CB62-4DAE-8E92-9FE31AB1661F}" type="pres">
      <dgm:prSet presAssocID="{20299087-464E-4F19-9A5A-A24F871B0207}" presName="sibTrans" presStyleCnt="0"/>
      <dgm:spPr/>
    </dgm:pt>
    <dgm:pt modelId="{C41E7552-C259-4A6B-BBA7-18FAB964A590}" type="pres">
      <dgm:prSet presAssocID="{4105E034-B164-413E-B8B5-1491F0DAE19E}" presName="textNode" presStyleLbl="node1" presStyleIdx="1" presStyleCnt="3">
        <dgm:presLayoutVars>
          <dgm:bulletEnabled val="1"/>
        </dgm:presLayoutVars>
      </dgm:prSet>
      <dgm:spPr/>
    </dgm:pt>
    <dgm:pt modelId="{9DECD17B-D3DC-4C78-94AB-1CDF24F33888}" type="pres">
      <dgm:prSet presAssocID="{159F0A85-7D41-4DB5-B3EB-766E2CD36B44}" presName="sibTrans" presStyleCnt="0"/>
      <dgm:spPr/>
    </dgm:pt>
    <dgm:pt modelId="{C9FE0E7D-8730-420B-A059-3CD08DD8314B}" type="pres">
      <dgm:prSet presAssocID="{D3462C4B-17A2-46AE-957B-08937B9B8C55}" presName="textNode" presStyleLbl="node1" presStyleIdx="2" presStyleCnt="3">
        <dgm:presLayoutVars>
          <dgm:bulletEnabled val="1"/>
        </dgm:presLayoutVars>
      </dgm:prSet>
      <dgm:spPr/>
    </dgm:pt>
  </dgm:ptLst>
  <dgm:cxnLst>
    <dgm:cxn modelId="{427CA919-0C16-4800-8E68-33BBA88B1C40}" type="presOf" srcId="{F6D831C0-A6B1-4515-A59E-8CF480F26FFF}" destId="{E3682959-F36C-42D9-9999-1AEBDF7D8D71}" srcOrd="0" destOrd="0" presId="urn:microsoft.com/office/officeart/2005/8/layout/hProcess9"/>
    <dgm:cxn modelId="{20201B3F-BCC4-447A-8AFC-5EA5A22849D0}" type="presOf" srcId="{4105E034-B164-413E-B8B5-1491F0DAE19E}" destId="{C41E7552-C259-4A6B-BBA7-18FAB964A590}" srcOrd="0" destOrd="0" presId="urn:microsoft.com/office/officeart/2005/8/layout/hProcess9"/>
    <dgm:cxn modelId="{AD27C448-EC46-4079-BBF1-640C644A941D}" type="presOf" srcId="{D3462C4B-17A2-46AE-957B-08937B9B8C55}" destId="{C9FE0E7D-8730-420B-A059-3CD08DD8314B}" srcOrd="0" destOrd="0" presId="urn:microsoft.com/office/officeart/2005/8/layout/hProcess9"/>
    <dgm:cxn modelId="{FD0F5E75-C9D6-40E3-B202-037A5DFD623B}" srcId="{B2B86092-7A9B-4073-A0B8-6C505A58CB0C}" destId="{D3462C4B-17A2-46AE-957B-08937B9B8C55}" srcOrd="2" destOrd="0" parTransId="{90F59394-2A72-42B3-B613-BF92B06CD949}" sibTransId="{1CEDF88F-9221-44C3-960A-E749CBAA6662}"/>
    <dgm:cxn modelId="{6B3FF27C-62D5-450C-AB60-F88B527C59F3}" srcId="{B2B86092-7A9B-4073-A0B8-6C505A58CB0C}" destId="{F6D831C0-A6B1-4515-A59E-8CF480F26FFF}" srcOrd="0" destOrd="0" parTransId="{25086D64-D203-4EF1-B460-78C5C126D58C}" sibTransId="{20299087-464E-4F19-9A5A-A24F871B0207}"/>
    <dgm:cxn modelId="{5C06F6A7-8452-42B5-B084-5E4BA1E8EAAD}" type="presOf" srcId="{B2B86092-7A9B-4073-A0B8-6C505A58CB0C}" destId="{867EED70-4C95-41FB-B59B-1F18A1FA4E73}" srcOrd="0" destOrd="0" presId="urn:microsoft.com/office/officeart/2005/8/layout/hProcess9"/>
    <dgm:cxn modelId="{A5E9E8B2-3FFD-4FE2-9751-542BE2056B28}" srcId="{B2B86092-7A9B-4073-A0B8-6C505A58CB0C}" destId="{4105E034-B164-413E-B8B5-1491F0DAE19E}" srcOrd="1" destOrd="0" parTransId="{4002ED98-F7CE-4222-8711-C69503155800}" sibTransId="{159F0A85-7D41-4DB5-B3EB-766E2CD36B44}"/>
    <dgm:cxn modelId="{7E6A05F5-A9F7-4077-B9AB-60083672108A}" type="presParOf" srcId="{867EED70-4C95-41FB-B59B-1F18A1FA4E73}" destId="{9CD5AB7B-D8C1-4830-825B-64BCA70BF107}" srcOrd="0" destOrd="0" presId="urn:microsoft.com/office/officeart/2005/8/layout/hProcess9"/>
    <dgm:cxn modelId="{B8EC4485-57E2-4C5B-B0CC-BFC7276AA627}" type="presParOf" srcId="{867EED70-4C95-41FB-B59B-1F18A1FA4E73}" destId="{68BD5332-72A8-4943-9AAA-CEA359C6FAAA}" srcOrd="1" destOrd="0" presId="urn:microsoft.com/office/officeart/2005/8/layout/hProcess9"/>
    <dgm:cxn modelId="{30DAA8E1-D13E-44D4-9901-331C808CC40F}" type="presParOf" srcId="{68BD5332-72A8-4943-9AAA-CEA359C6FAAA}" destId="{E3682959-F36C-42D9-9999-1AEBDF7D8D71}" srcOrd="0" destOrd="0" presId="urn:microsoft.com/office/officeart/2005/8/layout/hProcess9"/>
    <dgm:cxn modelId="{DEBDAF32-7606-4814-9AE1-16A8FD7534B6}" type="presParOf" srcId="{68BD5332-72A8-4943-9AAA-CEA359C6FAAA}" destId="{EA81CC41-CB62-4DAE-8E92-9FE31AB1661F}" srcOrd="1" destOrd="0" presId="urn:microsoft.com/office/officeart/2005/8/layout/hProcess9"/>
    <dgm:cxn modelId="{B0B9677B-E225-40B8-926B-C5274A7234B7}" type="presParOf" srcId="{68BD5332-72A8-4943-9AAA-CEA359C6FAAA}" destId="{C41E7552-C259-4A6B-BBA7-18FAB964A590}" srcOrd="2" destOrd="0" presId="urn:microsoft.com/office/officeart/2005/8/layout/hProcess9"/>
    <dgm:cxn modelId="{A1F61710-89D6-4EBC-93B7-7F6088829661}" type="presParOf" srcId="{68BD5332-72A8-4943-9AAA-CEA359C6FAAA}" destId="{9DECD17B-D3DC-4C78-94AB-1CDF24F33888}" srcOrd="3" destOrd="0" presId="urn:microsoft.com/office/officeart/2005/8/layout/hProcess9"/>
    <dgm:cxn modelId="{63CA0152-5BC6-4489-B70E-CE41EFD401C4}" type="presParOf" srcId="{68BD5332-72A8-4943-9AAA-CEA359C6FAAA}" destId="{C9FE0E7D-8730-420B-A059-3CD08DD8314B}"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5AB7B-D8C1-4830-825B-64BCA70BF107}">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82959-F36C-42D9-9999-1AEBDF7D8D71}">
      <dsp:nvSpPr>
        <dsp:cNvPr id="0" name=""/>
        <dsp:cNvSpPr/>
      </dsp:nvSpPr>
      <dsp:spPr>
        <a:xfrm>
          <a:off x="6548"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Obtain files from you SIS</a:t>
          </a:r>
        </a:p>
      </dsp:txBody>
      <dsp:txXfrm>
        <a:off x="85903" y="1298554"/>
        <a:ext cx="1803440" cy="1466890"/>
      </dsp:txXfrm>
    </dsp:sp>
    <dsp:sp modelId="{C41E7552-C259-4A6B-BBA7-18FAB964A590}">
      <dsp:nvSpPr>
        <dsp:cNvPr id="0" name=""/>
        <dsp:cNvSpPr/>
      </dsp:nvSpPr>
      <dsp:spPr>
        <a:xfrm>
          <a:off x="2066925"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Run Files Thru CVT</a:t>
          </a:r>
        </a:p>
        <a:p>
          <a:pPr marL="0" lvl="0" indent="0" algn="ctr" defTabSz="889000">
            <a:lnSpc>
              <a:spcPct val="90000"/>
            </a:lnSpc>
            <a:spcBef>
              <a:spcPct val="0"/>
            </a:spcBef>
            <a:spcAft>
              <a:spcPct val="35000"/>
            </a:spcAft>
            <a:buNone/>
          </a:pPr>
          <a:r>
            <a:rPr lang="en-US" sz="2000" kern="1200" dirty="0"/>
            <a:t>Interchange Upload in EDM</a:t>
          </a:r>
        </a:p>
      </dsp:txBody>
      <dsp:txXfrm>
        <a:off x="2146280" y="1298554"/>
        <a:ext cx="1803440" cy="1466890"/>
      </dsp:txXfrm>
    </dsp:sp>
    <dsp:sp modelId="{C9FE0E7D-8730-420B-A059-3CD08DD8314B}">
      <dsp:nvSpPr>
        <dsp:cNvPr id="0" name=""/>
        <dsp:cNvSpPr/>
      </dsp:nvSpPr>
      <dsp:spPr>
        <a:xfrm>
          <a:off x="4127301"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Batch</a:t>
          </a:r>
        </a:p>
        <a:p>
          <a:pPr marL="0" lvl="0" indent="0" algn="ctr" defTabSz="889000">
            <a:lnSpc>
              <a:spcPct val="90000"/>
            </a:lnSpc>
            <a:spcBef>
              <a:spcPct val="0"/>
            </a:spcBef>
            <a:spcAft>
              <a:spcPct val="35000"/>
            </a:spcAft>
            <a:buNone/>
          </a:pPr>
          <a:r>
            <a:rPr lang="en-US" sz="2000" kern="1200" dirty="0"/>
            <a:t>Stop-Go to Core Collections Class Roster</a:t>
          </a:r>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8" y="0"/>
            <a:ext cx="9969227" cy="34010096"/>
          </a:xfrm>
          <a:prstGeom prst="rect">
            <a:avLst/>
          </a:prstGeom>
        </p:spPr>
        <p:txBody>
          <a:bodyPr vert="horz" lIns="656157" tIns="328090" rIns="656157" bIns="328090" rtlCol="0"/>
          <a:lstStyle>
            <a:lvl1pPr algn="l">
              <a:defRPr sz="8700"/>
            </a:lvl1pPr>
          </a:lstStyle>
          <a:p>
            <a:endParaRPr lang="en-US"/>
          </a:p>
        </p:txBody>
      </p:sp>
      <p:sp>
        <p:nvSpPr>
          <p:cNvPr id="3" name="Date Placeholder 2"/>
          <p:cNvSpPr>
            <a:spLocks noGrp="1"/>
          </p:cNvSpPr>
          <p:nvPr>
            <p:ph type="dt" sz="quarter" idx="1"/>
          </p:nvPr>
        </p:nvSpPr>
        <p:spPr>
          <a:xfrm>
            <a:off x="13031379" y="0"/>
            <a:ext cx="9969227" cy="34010096"/>
          </a:xfrm>
          <a:prstGeom prst="rect">
            <a:avLst/>
          </a:prstGeom>
        </p:spPr>
        <p:txBody>
          <a:bodyPr vert="horz" lIns="656157" tIns="328090" rIns="656157" bIns="328090" rtlCol="0"/>
          <a:lstStyle>
            <a:lvl1pPr algn="r">
              <a:defRPr sz="8700"/>
            </a:lvl1pPr>
          </a:lstStyle>
          <a:p>
            <a:fld id="{A030672E-E987-4208-B802-497B74C6D590}" type="datetimeFigureOut">
              <a:rPr lang="en-US" smtClean="0"/>
              <a:pPr/>
              <a:t>2/13/2020</a:t>
            </a:fld>
            <a:endParaRPr lang="en-US"/>
          </a:p>
        </p:txBody>
      </p:sp>
      <p:sp>
        <p:nvSpPr>
          <p:cNvPr id="4" name="Footer Placeholder 3"/>
          <p:cNvSpPr>
            <a:spLocks noGrp="1"/>
          </p:cNvSpPr>
          <p:nvPr>
            <p:ph type="ftr" sz="quarter" idx="2"/>
          </p:nvPr>
        </p:nvSpPr>
        <p:spPr>
          <a:xfrm>
            <a:off x="18" y="646073853"/>
            <a:ext cx="9969227" cy="34010096"/>
          </a:xfrm>
          <a:prstGeom prst="rect">
            <a:avLst/>
          </a:prstGeom>
        </p:spPr>
        <p:txBody>
          <a:bodyPr vert="horz" lIns="656157" tIns="328090" rIns="656157" bIns="328090" rtlCol="0" anchor="b"/>
          <a:lstStyle>
            <a:lvl1pPr algn="l">
              <a:defRPr sz="8700"/>
            </a:lvl1pPr>
          </a:lstStyle>
          <a:p>
            <a:endParaRPr lang="en-US"/>
          </a:p>
        </p:txBody>
      </p:sp>
      <p:sp>
        <p:nvSpPr>
          <p:cNvPr id="5" name="Slide Number Placeholder 4"/>
          <p:cNvSpPr>
            <a:spLocks noGrp="1"/>
          </p:cNvSpPr>
          <p:nvPr>
            <p:ph type="sldNum" sz="quarter" idx="3"/>
          </p:nvPr>
        </p:nvSpPr>
        <p:spPr>
          <a:xfrm>
            <a:off x="13031379" y="646073853"/>
            <a:ext cx="9969227" cy="34010096"/>
          </a:xfrm>
          <a:prstGeom prst="rect">
            <a:avLst/>
          </a:prstGeom>
        </p:spPr>
        <p:txBody>
          <a:bodyPr vert="horz" lIns="656157" tIns="328090" rIns="656157" bIns="328090" rtlCol="0" anchor="b"/>
          <a:lstStyle>
            <a:lvl1pPr algn="r">
              <a:defRPr sz="87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8" y="0"/>
            <a:ext cx="9969227" cy="34010096"/>
          </a:xfrm>
          <a:prstGeom prst="rect">
            <a:avLst/>
          </a:prstGeom>
        </p:spPr>
        <p:txBody>
          <a:bodyPr vert="horz" lIns="656157" tIns="328090" rIns="656157" bIns="328090" rtlCol="0"/>
          <a:lstStyle>
            <a:lvl1pPr algn="l">
              <a:defRPr sz="8700"/>
            </a:lvl1pPr>
          </a:lstStyle>
          <a:p>
            <a:endParaRPr lang="en-US"/>
          </a:p>
        </p:txBody>
      </p:sp>
      <p:sp>
        <p:nvSpPr>
          <p:cNvPr id="3" name="Date Placeholder 2"/>
          <p:cNvSpPr>
            <a:spLocks noGrp="1"/>
          </p:cNvSpPr>
          <p:nvPr>
            <p:ph type="dt" idx="1"/>
          </p:nvPr>
        </p:nvSpPr>
        <p:spPr>
          <a:xfrm>
            <a:off x="13031379" y="0"/>
            <a:ext cx="9969227" cy="34010096"/>
          </a:xfrm>
          <a:prstGeom prst="rect">
            <a:avLst/>
          </a:prstGeom>
        </p:spPr>
        <p:txBody>
          <a:bodyPr vert="horz" lIns="656157" tIns="328090" rIns="656157" bIns="328090" rtlCol="0"/>
          <a:lstStyle>
            <a:lvl1pPr algn="r">
              <a:defRPr sz="8700"/>
            </a:lvl1pPr>
          </a:lstStyle>
          <a:p>
            <a:fld id="{DB0EB5D8-2522-4108-8D60-F7CA4D8873A0}" type="datetimeFigureOut">
              <a:rPr lang="en-US" smtClean="0"/>
              <a:pPr/>
              <a:t>2/13/2020</a:t>
            </a:fld>
            <a:endParaRPr lang="en-US"/>
          </a:p>
        </p:txBody>
      </p:sp>
      <p:sp>
        <p:nvSpPr>
          <p:cNvPr id="4" name="Slide Image Placeholder 3"/>
          <p:cNvSpPr>
            <a:spLocks noGrp="1" noRot="1" noChangeAspect="1"/>
          </p:cNvSpPr>
          <p:nvPr>
            <p:ph type="sldImg" idx="2"/>
          </p:nvPr>
        </p:nvSpPr>
        <p:spPr>
          <a:xfrm>
            <a:off x="-158546800" y="50969863"/>
            <a:ext cx="340099650" cy="255074737"/>
          </a:xfrm>
          <a:prstGeom prst="rect">
            <a:avLst/>
          </a:prstGeom>
          <a:noFill/>
          <a:ln w="12700">
            <a:solidFill>
              <a:prstClr val="black"/>
            </a:solidFill>
          </a:ln>
        </p:spPr>
        <p:txBody>
          <a:bodyPr vert="horz" lIns="656157" tIns="328090" rIns="656157" bIns="328090" rtlCol="0" anchor="ctr"/>
          <a:lstStyle/>
          <a:p>
            <a:endParaRPr lang="en-US"/>
          </a:p>
        </p:txBody>
      </p:sp>
      <p:sp>
        <p:nvSpPr>
          <p:cNvPr id="5" name="Notes Placeholder 4"/>
          <p:cNvSpPr>
            <a:spLocks noGrp="1"/>
          </p:cNvSpPr>
          <p:nvPr>
            <p:ph type="body" sz="quarter" idx="3"/>
          </p:nvPr>
        </p:nvSpPr>
        <p:spPr>
          <a:xfrm>
            <a:off x="2300592" y="323096099"/>
            <a:ext cx="18404728" cy="306090866"/>
          </a:xfrm>
          <a:prstGeom prst="rect">
            <a:avLst/>
          </a:prstGeom>
        </p:spPr>
        <p:txBody>
          <a:bodyPr vert="horz" lIns="656157" tIns="328090" rIns="656157" bIns="3280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8" y="646073853"/>
            <a:ext cx="9969227" cy="34010096"/>
          </a:xfrm>
          <a:prstGeom prst="rect">
            <a:avLst/>
          </a:prstGeom>
        </p:spPr>
        <p:txBody>
          <a:bodyPr vert="horz" lIns="656157" tIns="328090" rIns="656157" bIns="328090" rtlCol="0" anchor="b"/>
          <a:lstStyle>
            <a:lvl1pPr algn="l">
              <a:defRPr sz="8700"/>
            </a:lvl1pPr>
          </a:lstStyle>
          <a:p>
            <a:endParaRPr lang="en-US"/>
          </a:p>
        </p:txBody>
      </p:sp>
      <p:sp>
        <p:nvSpPr>
          <p:cNvPr id="7" name="Slide Number Placeholder 6"/>
          <p:cNvSpPr>
            <a:spLocks noGrp="1"/>
          </p:cNvSpPr>
          <p:nvPr>
            <p:ph type="sldNum" sz="quarter" idx="5"/>
          </p:nvPr>
        </p:nvSpPr>
        <p:spPr>
          <a:xfrm>
            <a:off x="13031379" y="646073853"/>
            <a:ext cx="9969227" cy="34010096"/>
          </a:xfrm>
          <a:prstGeom prst="rect">
            <a:avLst/>
          </a:prstGeom>
        </p:spPr>
        <p:txBody>
          <a:bodyPr vert="horz" lIns="656157" tIns="328090" rIns="656157" bIns="328090" rtlCol="0" anchor="b"/>
          <a:lstStyle>
            <a:lvl1pPr algn="r">
              <a:defRPr sz="87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a.texas.gov/About_TEA/News_and_Multimedia/Correspondence/TAA_Letters/Class_Roster_in_the_Texas_Student_Data_Syste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alprod.tea.state.tx.us/TWE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1638967" indent="-1638967" defTabSz="6456800">
              <a:spcBef>
                <a:spcPct val="0"/>
              </a:spcBef>
              <a:defRPr/>
            </a:pPr>
            <a:r>
              <a:rPr lang="en-US" sz="8700" dirty="0"/>
              <a:t>In today’s session, we are going to review what we discussed during the TSDS Class Roster New User Certification Training back in April. </a:t>
            </a:r>
          </a:p>
          <a:p>
            <a:pPr marL="1638967" indent="-1638967" defTabSz="6456800">
              <a:spcBef>
                <a:spcPct val="0"/>
              </a:spcBef>
              <a:defRPr/>
            </a:pPr>
            <a:r>
              <a:rPr lang="en-US" sz="8700" dirty="0"/>
              <a:t>We will go over some of the new updates impacting the Winter submission as a result of the Teachers Incentive Allotment (HB3). </a:t>
            </a:r>
          </a:p>
          <a:p>
            <a:pPr marL="1638967" indent="-1638967" defTabSz="6456800">
              <a:spcBef>
                <a:spcPct val="0"/>
              </a:spcBef>
              <a:defRPr/>
            </a:pPr>
            <a:r>
              <a:rPr lang="en-US" sz="8700" dirty="0"/>
              <a:t>We will also review each of the TSDS Class Roster reports and go over some of the changes to the reports. </a:t>
            </a:r>
          </a:p>
          <a:p>
            <a:pPr marL="1638967" indent="-1638967" defTabSz="6456800">
              <a:spcBef>
                <a:spcPct val="0"/>
              </a:spcBef>
              <a:defRPr/>
            </a:pPr>
            <a:endParaRPr lang="en-US" sz="8700" dirty="0"/>
          </a:p>
          <a:p>
            <a:pPr marL="1638967" indent="-1638967" defTabSz="6456800">
              <a:spcBef>
                <a:spcPct val="0"/>
              </a:spcBef>
              <a:defRPr/>
            </a:pPr>
            <a:r>
              <a:rPr lang="en-US" sz="8700" dirty="0"/>
              <a:t>Documents for the webinar have been posted to the workshop. PPT, CR Q&amp;A</a:t>
            </a:r>
          </a:p>
          <a:p>
            <a:pPr marL="1638967" indent="-1638967" defTabSz="6456800">
              <a:spcBef>
                <a:spcPct val="0"/>
              </a:spcBef>
              <a:defRPr/>
            </a:pPr>
            <a:endParaRPr lang="en-US" b="0"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6518176" fontAlgn="base">
              <a:spcBef>
                <a:spcPct val="0"/>
              </a:spcBef>
              <a:spcAft>
                <a:spcPct val="0"/>
              </a:spcAft>
              <a:defRPr/>
            </a:pPr>
            <a:fld id="{F3A20616-7B71-4702-A286-C5FF8E60A4CF}" type="slidenum">
              <a:rPr lang="en-US">
                <a:solidFill>
                  <a:prstClr val="black"/>
                </a:solidFill>
                <a:latin typeface="Calibri"/>
              </a:rPr>
              <a:pPr defTabSz="6518176" fontAlgn="base">
                <a:spcBef>
                  <a:spcPct val="0"/>
                </a:spcBef>
                <a:spcAft>
                  <a:spcPct val="0"/>
                </a:spcAft>
                <a:defRPr/>
              </a:pPr>
              <a:t>0</a:t>
            </a:fld>
            <a:endParaRPr lang="en-US">
              <a:solidFill>
                <a:prstClr val="black"/>
              </a:solidFill>
              <a:latin typeface="Calibri"/>
            </a:endParaRPr>
          </a:p>
        </p:txBody>
      </p:sp>
    </p:spTree>
    <p:extLst>
      <p:ext uri="{BB962C8B-B14F-4D97-AF65-F5344CB8AC3E}">
        <p14:creationId xmlns:p14="http://schemas.microsoft.com/office/powerpoint/2010/main" val="341467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518176">
              <a:defRPr/>
            </a:pPr>
            <a:r>
              <a:rPr lang="en-US" sz="8700" dirty="0"/>
              <a:t>The data collection process is the same as any other TSDS Core Collections (ECDS, SPPI-14 &amp; RFT). </a:t>
            </a:r>
            <a:r>
              <a:rPr lang="en-US" baseline="0" dirty="0"/>
              <a:t>TEA envisions this submission as a 2-part process with responsibilities shared between the LEA TSDS Technical Data Loader and the </a:t>
            </a:r>
            <a:r>
              <a:rPr lang="en-US" sz="4800" dirty="0">
                <a:solidFill>
                  <a:srgbClr val="171616"/>
                </a:solidFill>
                <a:latin typeface="Tw Cen MT"/>
              </a:rPr>
              <a:t>LEA PEIMS Coordinator. </a:t>
            </a:r>
            <a:endParaRPr lang="en-US" sz="8700" dirty="0">
              <a:solidFill>
                <a:srgbClr val="171616"/>
              </a:solidFill>
              <a:latin typeface="Tw Cen MT"/>
            </a:endParaRPr>
          </a:p>
          <a:p>
            <a:endParaRPr lang="en-US" sz="4800" b="1" dirty="0"/>
          </a:p>
          <a:p>
            <a:r>
              <a:rPr lang="en-US" sz="4800" dirty="0"/>
              <a:t>Technical data loading staff at the LEA will extract the data from the SIS and load into the ODS for all collections, validate the data, and then verify that the data loaded into the ODS.</a:t>
            </a:r>
          </a:p>
          <a:p>
            <a:r>
              <a:rPr lang="en-US" sz="4800" dirty="0"/>
              <a:t>PEIMS Coordinator will then promote the data which will pull the data from the ODS into the applicable Data Mart where the submission will be validated, reports checked, and completed. </a:t>
            </a:r>
          </a:p>
          <a:p>
            <a:endParaRPr lang="en-US" dirty="0"/>
          </a:p>
          <a:p>
            <a:pPr defTabSz="3631903">
              <a:defRPr/>
            </a:pPr>
            <a:r>
              <a:rPr lang="en-US" dirty="0">
                <a:effectLst/>
              </a:rPr>
              <a:t>LEAs can start promoting Class Roster Winter submission on January 27, 2020 into the TSDS Core Collection application.</a:t>
            </a:r>
            <a:endParaRPr lang="en-US" dirty="0"/>
          </a:p>
          <a:p>
            <a:pPr defTabSz="6518176">
              <a:defRPr/>
            </a:pPr>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9</a:t>
            </a:fld>
            <a:endParaRPr lang="en-US"/>
          </a:p>
        </p:txBody>
      </p:sp>
    </p:spTree>
    <p:extLst>
      <p:ext uri="{BB962C8B-B14F-4D97-AF65-F5344CB8AC3E}">
        <p14:creationId xmlns:p14="http://schemas.microsoft.com/office/powerpoint/2010/main" val="412026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1638931" defTabSz="6518041">
              <a:spcBef>
                <a:spcPct val="0"/>
              </a:spcBef>
              <a:defRPr/>
            </a:pPr>
            <a:r>
              <a:rPr lang="en-US" dirty="0"/>
              <a:t>These are the TEAL roles for Class Roster at the LEA who will promote, validate and complete the Class Roster collection. </a:t>
            </a:r>
          </a:p>
          <a:p>
            <a:r>
              <a:rPr lang="en-US" dirty="0"/>
              <a:t>The person designated to promote/validate the data will request the </a:t>
            </a:r>
            <a:r>
              <a:rPr lang="en-US" b="1" dirty="0"/>
              <a:t>Class Roster Data Promoter </a:t>
            </a:r>
            <a:r>
              <a:rPr lang="en-US" dirty="0"/>
              <a:t>role. </a:t>
            </a:r>
            <a:r>
              <a:rPr lang="en-US" b="1" i="1" u="sng" dirty="0">
                <a:solidFill>
                  <a:srgbClr val="FF0000"/>
                </a:solidFill>
              </a:rPr>
              <a:t>Need</a:t>
            </a:r>
            <a:r>
              <a:rPr lang="en-US" b="1" i="1" dirty="0">
                <a:solidFill>
                  <a:srgbClr val="FF0000"/>
                </a:solidFill>
              </a:rPr>
              <a:t>! Cannot Complete!</a:t>
            </a:r>
          </a:p>
          <a:p>
            <a:r>
              <a:rPr lang="en-US" dirty="0"/>
              <a:t>The person designated to complete the data will request the </a:t>
            </a:r>
            <a:r>
              <a:rPr lang="en-US" b="1" dirty="0"/>
              <a:t>Class Roster Data Completer </a:t>
            </a:r>
            <a:r>
              <a:rPr lang="en-US" dirty="0"/>
              <a:t>role. </a:t>
            </a:r>
            <a:r>
              <a:rPr lang="en-US" b="1" i="1" u="sng" dirty="0"/>
              <a:t>Need!</a:t>
            </a:r>
          </a:p>
          <a:p>
            <a:r>
              <a:rPr lang="en-US" dirty="0"/>
              <a:t>The person designated to request extensions for the Class Roster data collection will request the </a:t>
            </a:r>
            <a:r>
              <a:rPr lang="en-US" b="1" dirty="0"/>
              <a:t>Class Roster Data Approver </a:t>
            </a:r>
            <a:r>
              <a:rPr lang="en-US" dirty="0"/>
              <a:t>role. </a:t>
            </a:r>
            <a:r>
              <a:rPr lang="en-US" b="1" i="1" u="sng" dirty="0"/>
              <a:t>Super or designee Needs!</a:t>
            </a:r>
          </a:p>
          <a:p>
            <a:r>
              <a:rPr lang="en-US" dirty="0"/>
              <a:t>The person designated to only view the reports will request the </a:t>
            </a:r>
            <a:r>
              <a:rPr lang="en-US" b="1" dirty="0"/>
              <a:t>Class Roster Data Viewer </a:t>
            </a:r>
            <a:r>
              <a:rPr lang="en-US" dirty="0"/>
              <a:t>role.</a:t>
            </a:r>
          </a:p>
          <a:p>
            <a:r>
              <a:rPr lang="en-US" dirty="0"/>
              <a:t>The ESC staff person designated to monitor or view the LEA Class Roster data collection will request the </a:t>
            </a:r>
            <a:r>
              <a:rPr lang="en-US" b="1" dirty="0"/>
              <a:t>Class Roster ESC Data Viewer</a:t>
            </a:r>
            <a:r>
              <a:rPr lang="en-US" dirty="0"/>
              <a:t>.</a:t>
            </a:r>
          </a:p>
          <a:p>
            <a:pPr marL="1216918" indent="-1216918"/>
            <a:endParaRPr lang="en-US" dirty="0"/>
          </a:p>
          <a:p>
            <a:pPr marL="1216918" indent="-1216918"/>
            <a:r>
              <a:rPr lang="en-US" dirty="0"/>
              <a:t>Class Roster roles are in production. LEAs can start requesting them to begin working on their Class Roster Winter submission.</a:t>
            </a:r>
          </a:p>
          <a:p>
            <a:pPr marL="1216918" indent="-1216918"/>
            <a:r>
              <a:rPr lang="en-US" dirty="0"/>
              <a:t>Note, users will also need to request </a:t>
            </a:r>
            <a:r>
              <a:rPr lang="en-US" b="1" dirty="0"/>
              <a:t>the ODS Data </a:t>
            </a:r>
            <a:r>
              <a:rPr lang="en-US" sz="4800" b="1" dirty="0"/>
              <a:t>Loader role</a:t>
            </a:r>
            <a:r>
              <a:rPr lang="en-US" sz="4800" dirty="0"/>
              <a:t> to load the TSDS Class Roster interchange </a:t>
            </a:r>
            <a:r>
              <a:rPr lang="en-US" dirty="0"/>
              <a:t>files into the ODS. </a:t>
            </a:r>
            <a:r>
              <a:rPr lang="en-US" b="1" i="1" dirty="0"/>
              <a:t>Needed!</a:t>
            </a:r>
          </a:p>
          <a:p>
            <a:pPr marL="1216918" indent="-1216918"/>
            <a:endParaRPr lang="en-US" b="1" i="1" dirty="0"/>
          </a:p>
          <a:p>
            <a:pPr marL="1216918" indent="-1216918"/>
            <a:r>
              <a:rPr lang="en-US" b="1" i="1" dirty="0"/>
              <a:t>Note: Your district will not get an email that the TSDS submission has been completed (such as in PEIMS), TEA did mention that </a:t>
            </a:r>
          </a:p>
          <a:p>
            <a:pPr marL="1216918" indent="-1216918"/>
            <a:r>
              <a:rPr lang="en-US" b="1" i="1" dirty="0"/>
              <a:t>that functionality is being planned for in the TSDS Core Collections. NO ETA</a:t>
            </a:r>
          </a:p>
        </p:txBody>
      </p:sp>
      <p:sp>
        <p:nvSpPr>
          <p:cNvPr id="4" name="Slide Number Placeholder 3"/>
          <p:cNvSpPr>
            <a:spLocks noGrp="1"/>
          </p:cNvSpPr>
          <p:nvPr>
            <p:ph type="sldNum" sz="quarter" idx="10"/>
          </p:nvPr>
        </p:nvSpPr>
        <p:spPr/>
        <p:txBody>
          <a:bodyPr/>
          <a:lstStyle/>
          <a:p>
            <a:fld id="{7872E534-9B96-469B-99C0-8551271B58B1}" type="slidenum">
              <a:rPr lang="en-US" smtClean="0"/>
              <a:pPr/>
              <a:t>10</a:t>
            </a:fld>
            <a:endParaRPr lang="en-US"/>
          </a:p>
        </p:txBody>
      </p:sp>
    </p:spTree>
    <p:extLst>
      <p:ext uri="{BB962C8B-B14F-4D97-AF65-F5344CB8AC3E}">
        <p14:creationId xmlns:p14="http://schemas.microsoft.com/office/powerpoint/2010/main" val="3510409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518176">
              <a:defRPr/>
            </a:pPr>
            <a:endParaRPr lang="en-US" sz="8700"/>
          </a:p>
        </p:txBody>
      </p:sp>
      <p:sp>
        <p:nvSpPr>
          <p:cNvPr id="4" name="Slide Number Placeholder 3"/>
          <p:cNvSpPr>
            <a:spLocks noGrp="1"/>
          </p:cNvSpPr>
          <p:nvPr>
            <p:ph type="sldNum" sz="quarter" idx="10"/>
          </p:nvPr>
        </p:nvSpPr>
        <p:spPr/>
        <p:txBody>
          <a:bodyPr/>
          <a:lstStyle/>
          <a:p>
            <a:fld id="{7872E534-9B96-469B-99C0-8551271B58B1}" type="slidenum">
              <a:rPr lang="en-US" smtClean="0"/>
              <a:pPr/>
              <a:t>11</a:t>
            </a:fld>
            <a:endParaRPr lang="en-US"/>
          </a:p>
        </p:txBody>
      </p:sp>
    </p:spTree>
    <p:extLst>
      <p:ext uri="{BB962C8B-B14F-4D97-AF65-F5344CB8AC3E}">
        <p14:creationId xmlns:p14="http://schemas.microsoft.com/office/powerpoint/2010/main" val="269123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518176"/>
            <a:r>
              <a:rPr lang="en-US" sz="8700" dirty="0"/>
              <a:t>There are a total of 6 reports for each submission (Fall- CLS1 &amp; Winter- CLS2). Shown here are the TSDS Class Roster reports with their respective TSDS PEIMS legacy reports. </a:t>
            </a:r>
          </a:p>
          <a:p>
            <a:pPr defTabSz="6518176"/>
            <a:endParaRPr lang="en-US" sz="8700" dirty="0"/>
          </a:p>
          <a:p>
            <a:pPr defTabSz="6518176"/>
            <a:r>
              <a:rPr lang="en-US" sz="8700" dirty="0"/>
              <a:t>The TSDS Class Roster reports will be very similar (replicas) to the Classroom link reports in TSDS PEIMS. </a:t>
            </a:r>
          </a:p>
          <a:p>
            <a:pPr defTabSz="6518176"/>
            <a:endParaRPr lang="en-US" sz="8700" dirty="0"/>
          </a:p>
          <a:p>
            <a:pPr defTabSz="6518176">
              <a:defRPr/>
            </a:pPr>
            <a:r>
              <a:rPr lang="en-US" sz="4800" dirty="0"/>
              <a:t>Prior year data will not be migrated from TSDS PEIMS to the Class Roster collection.</a:t>
            </a:r>
          </a:p>
          <a:p>
            <a:pPr defTabSz="6518176"/>
            <a:endParaRPr lang="en-US" sz="8700" dirty="0"/>
          </a:p>
          <a:p>
            <a:pPr defTabSz="6518176"/>
            <a:r>
              <a:rPr lang="en-US" sz="8700" dirty="0"/>
              <a:t>*These reports will remain in TSDS PEIMS SUMR</a:t>
            </a:r>
          </a:p>
          <a:p>
            <a:pPr defTabSz="6518176"/>
            <a:r>
              <a:rPr lang="en-US" sz="8700" dirty="0"/>
              <a:t>**These reports will be removed from TSDS PEIMS SUMR</a:t>
            </a:r>
          </a:p>
        </p:txBody>
      </p:sp>
      <p:sp>
        <p:nvSpPr>
          <p:cNvPr id="4" name="Slide Number Placeholder 3"/>
          <p:cNvSpPr>
            <a:spLocks noGrp="1"/>
          </p:cNvSpPr>
          <p:nvPr>
            <p:ph type="sldNum" sz="quarter" idx="5"/>
          </p:nvPr>
        </p:nvSpPr>
        <p:spPr/>
        <p:txBody>
          <a:bodyPr/>
          <a:lstStyle/>
          <a:p>
            <a:fld id="{7872E534-9B96-469B-99C0-8551271B58B1}" type="slidenum">
              <a:rPr lang="en-US" smtClean="0"/>
              <a:pPr/>
              <a:t>12</a:t>
            </a:fld>
            <a:endParaRPr lang="en-US"/>
          </a:p>
        </p:txBody>
      </p:sp>
    </p:spTree>
    <p:extLst>
      <p:ext uri="{BB962C8B-B14F-4D97-AF65-F5344CB8AC3E}">
        <p14:creationId xmlns:p14="http://schemas.microsoft.com/office/powerpoint/2010/main" val="2564911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700" dirty="0">
                <a:latin typeface="Arial"/>
                <a:cs typeface="Arial"/>
              </a:rPr>
              <a:t>(Review slide)</a:t>
            </a:r>
          </a:p>
          <a:p>
            <a:r>
              <a:rPr lang="en-US" sz="8700" dirty="0">
                <a:latin typeface="Arial"/>
                <a:cs typeface="Arial"/>
              </a:rPr>
              <a:t>-----</a:t>
            </a:r>
          </a:p>
          <a:p>
            <a:r>
              <a:rPr lang="en-US" sz="8700" b="1" dirty="0">
                <a:latin typeface="Arial"/>
                <a:cs typeface="Arial"/>
              </a:rPr>
              <a:t>TSDS Class Roster Report:</a:t>
            </a:r>
          </a:p>
          <a:p>
            <a:r>
              <a:rPr lang="en-US" sz="8700" dirty="0">
                <a:latin typeface="Arial"/>
                <a:cs typeface="Arial"/>
              </a:rPr>
              <a:t>The Student Class Roster Report in the TSDS Class Roster collection will be very similar to the Class Roster report you are use to seeing in TSDS PEIMS SUMR submission. </a:t>
            </a:r>
            <a:endParaRPr lang="en-US" sz="8700" dirty="0"/>
          </a:p>
          <a:p>
            <a:r>
              <a:rPr lang="en-US" sz="8700" dirty="0">
                <a:latin typeface="Arial"/>
                <a:cs typeface="Arial"/>
              </a:rPr>
              <a:t>The TSDS Student Class Roster Report will have ‘Classroom Position’ instead of ‘Class Role’ &amp; ‘PY Teach. Exp.’ instead of ‘Total Yrs. Exp.’ This is because we are replacing TSDS PEIMS data elements with TSDS data elements.</a:t>
            </a:r>
          </a:p>
          <a:p>
            <a:endParaRPr lang="en-US" sz="8700" dirty="0">
              <a:latin typeface="Arial"/>
              <a:cs typeface="Arial"/>
            </a:endParaRPr>
          </a:p>
          <a:p>
            <a:r>
              <a:rPr lang="en-US" sz="8700" dirty="0">
                <a:latin typeface="Arial"/>
                <a:cs typeface="Arial"/>
              </a:rPr>
              <a:t>Verify: Report contains information on the teachers class and a list of the students in that class. </a:t>
            </a:r>
          </a:p>
          <a:p>
            <a:r>
              <a:rPr lang="en-US" sz="8700" dirty="0">
                <a:latin typeface="Arial"/>
                <a:cs typeface="Arial"/>
              </a:rPr>
              <a:t>The data that needs to be verified is: are you using the right service id? Is that the right teacher? </a:t>
            </a:r>
          </a:p>
          <a:p>
            <a:r>
              <a:rPr lang="en-US" sz="8700" dirty="0">
                <a:latin typeface="Arial"/>
                <a:cs typeface="Arial"/>
              </a:rPr>
              <a:t>Make sure  the begin and end dates are correct.</a:t>
            </a:r>
          </a:p>
          <a:p>
            <a:r>
              <a:rPr lang="en-US" sz="8700" dirty="0">
                <a:latin typeface="Arial"/>
                <a:cs typeface="Arial"/>
              </a:rPr>
              <a:t>PY Teach is used to be Total </a:t>
            </a:r>
            <a:r>
              <a:rPr lang="en-US" sz="8700" dirty="0" err="1">
                <a:latin typeface="Arial"/>
                <a:cs typeface="Arial"/>
              </a:rPr>
              <a:t>Yrs</a:t>
            </a:r>
            <a:r>
              <a:rPr lang="en-US" sz="8700" dirty="0">
                <a:latin typeface="Arial"/>
                <a:cs typeface="Arial"/>
              </a:rPr>
              <a:t> Experience, now they are using PY teach exp to identify first – three </a:t>
            </a:r>
            <a:r>
              <a:rPr lang="en-US" sz="8700" dirty="0" err="1">
                <a:latin typeface="Arial"/>
                <a:cs typeface="Arial"/>
              </a:rPr>
              <a:t>yr</a:t>
            </a:r>
            <a:r>
              <a:rPr lang="en-US" sz="8700" dirty="0">
                <a:latin typeface="Arial"/>
                <a:cs typeface="Arial"/>
              </a:rPr>
              <a:t> teachers experience. </a:t>
            </a:r>
          </a:p>
          <a:p>
            <a:pPr defTabSz="6518176">
              <a:defRPr/>
            </a:pPr>
            <a:endParaRPr lang="en-US" sz="8700" dirty="0"/>
          </a:p>
          <a:p>
            <a:pPr defTabSz="6518176">
              <a:defRPr/>
            </a:pPr>
            <a:r>
              <a:rPr lang="en-US" sz="8700" b="1" dirty="0">
                <a:latin typeface="Arial"/>
                <a:cs typeface="Arial"/>
              </a:rPr>
              <a:t>IMPACT TO TSDS PEIMS SUMR REPORT:</a:t>
            </a:r>
          </a:p>
          <a:p>
            <a:pPr defTabSz="6518176">
              <a:defRPr/>
            </a:pPr>
            <a:r>
              <a:rPr lang="en-US" sz="8700" dirty="0">
                <a:latin typeface="Arial"/>
                <a:cs typeface="Arial"/>
              </a:rPr>
              <a:t>Report PDM3-112-001 will remain in PEIMS SUMR but the report will no longer show </a:t>
            </a:r>
            <a:r>
              <a:rPr lang="en-US" sz="2400" dirty="0">
                <a:latin typeface="Arial"/>
                <a:cs typeface="Arial"/>
              </a:rPr>
              <a:t>Staff information because staff is no longer collected in PEIMS SUMR. (Red box)</a:t>
            </a:r>
          </a:p>
          <a:p>
            <a:pPr defTabSz="6518176">
              <a:defRPr/>
            </a:pPr>
            <a:endParaRPr lang="en-US" dirty="0"/>
          </a:p>
          <a:p>
            <a:pPr defTabSz="6518176">
              <a:defRPr/>
            </a:pPr>
            <a:r>
              <a:rPr lang="en-US" dirty="0">
                <a:latin typeface="Arial"/>
                <a:cs typeface="Arial"/>
              </a:rPr>
              <a:t>TSDS PEIMS reports will only reflect course completion data as that is all that is collected in the Summer now.' </a:t>
            </a:r>
            <a:endParaRPr lang="en-US" dirty="0"/>
          </a:p>
        </p:txBody>
      </p:sp>
      <p:sp>
        <p:nvSpPr>
          <p:cNvPr id="4" name="Slide Number Placeholder 3"/>
          <p:cNvSpPr>
            <a:spLocks noGrp="1"/>
          </p:cNvSpPr>
          <p:nvPr>
            <p:ph type="sldNum" sz="quarter" idx="10"/>
          </p:nvPr>
        </p:nvSpPr>
        <p:spPr/>
        <p:txBody>
          <a:bodyPr/>
          <a:lstStyle/>
          <a:p>
            <a:pPr defTabSz="6518176">
              <a:defRPr/>
            </a:pPr>
            <a:fld id="{7872E534-9B96-469B-99C0-8551271B58B1}" type="slidenum">
              <a:rPr lang="en-US">
                <a:solidFill>
                  <a:prstClr val="black"/>
                </a:solidFill>
                <a:latin typeface="Calibri"/>
              </a:rPr>
              <a:pPr defTabSz="6518176">
                <a:defRPr/>
              </a:pPr>
              <a:t>13</a:t>
            </a:fld>
            <a:endParaRPr lang="en-US">
              <a:solidFill>
                <a:prstClr val="black"/>
              </a:solidFill>
              <a:latin typeface="Calibri"/>
            </a:endParaRPr>
          </a:p>
        </p:txBody>
      </p:sp>
    </p:spTree>
    <p:extLst>
      <p:ext uri="{BB962C8B-B14F-4D97-AF65-F5344CB8AC3E}">
        <p14:creationId xmlns:p14="http://schemas.microsoft.com/office/powerpoint/2010/main" val="3153073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18176">
              <a:defRPr/>
            </a:pPr>
            <a:r>
              <a:rPr lang="en-US" sz="8700" dirty="0">
                <a:latin typeface="Arial"/>
                <a:cs typeface="Arial"/>
              </a:rPr>
              <a:t>(Review slide)</a:t>
            </a:r>
          </a:p>
          <a:p>
            <a:pPr defTabSz="6518176">
              <a:defRPr/>
            </a:pPr>
            <a:r>
              <a:rPr lang="en-US" sz="8700" dirty="0">
                <a:latin typeface="Arial"/>
                <a:cs typeface="Arial"/>
              </a:rPr>
              <a:t>-----</a:t>
            </a:r>
          </a:p>
          <a:p>
            <a:pPr defTabSz="6518176">
              <a:defRPr/>
            </a:pPr>
            <a:r>
              <a:rPr lang="en-US" sz="8700" b="1" dirty="0"/>
              <a:t>TSDS Class Roster Report:</a:t>
            </a:r>
          </a:p>
          <a:p>
            <a:pPr defTabSz="6518176">
              <a:defRPr/>
            </a:pPr>
            <a:r>
              <a:rPr lang="en-US" sz="8700" dirty="0">
                <a:latin typeface="Arial"/>
                <a:cs typeface="Arial"/>
              </a:rPr>
              <a:t>The Student Class Schedule Report in the TSDS Class Roster collection </a:t>
            </a:r>
            <a:r>
              <a:rPr lang="en-US" sz="8700" dirty="0"/>
              <a:t>will be very similar to the Student Class Schedule report you are use to seeing in TSDS PEIMS SUMR submission.  </a:t>
            </a:r>
          </a:p>
          <a:p>
            <a:pPr defTabSz="6518176">
              <a:defRPr/>
            </a:pPr>
            <a:r>
              <a:rPr lang="en-US" sz="8700" dirty="0"/>
              <a:t>The TSDS Student Class Schedule Report will</a:t>
            </a:r>
            <a:r>
              <a:rPr lang="en-US" sz="8700" dirty="0">
                <a:latin typeface="Arial"/>
                <a:cs typeface="Arial"/>
              </a:rPr>
              <a:t> </a:t>
            </a:r>
            <a:r>
              <a:rPr lang="en-US" sz="8700" b="1" u="sng" dirty="0">
                <a:latin typeface="Arial"/>
                <a:cs typeface="Arial"/>
              </a:rPr>
              <a:t>not</a:t>
            </a:r>
            <a:r>
              <a:rPr lang="en-US" sz="8700" dirty="0">
                <a:latin typeface="Arial"/>
                <a:cs typeface="Arial"/>
              </a:rPr>
              <a:t> show </a:t>
            </a:r>
            <a:r>
              <a:rPr lang="en-US" sz="8700" dirty="0"/>
              <a:t>the course completion indicator, pass/fail indicator code, and the pass/fail credit indicator.</a:t>
            </a:r>
          </a:p>
          <a:p>
            <a:pPr defTabSz="6518176">
              <a:defRPr/>
            </a:pPr>
            <a:endParaRPr lang="en-US" sz="8700" dirty="0"/>
          </a:p>
          <a:p>
            <a:pPr defTabSz="6518176">
              <a:defRPr/>
            </a:pPr>
            <a:r>
              <a:rPr lang="en-US" sz="8700" b="1" dirty="0"/>
              <a:t>IMPACT TO TSDS PEIMS SUMR REPORT:</a:t>
            </a:r>
            <a:endParaRPr lang="en-US" sz="8700" dirty="0"/>
          </a:p>
          <a:p>
            <a:pPr defTabSz="6518176">
              <a:defRPr/>
            </a:pPr>
            <a:r>
              <a:rPr lang="en-US" sz="8700" dirty="0"/>
              <a:t>No changes to the TSDS PEIMS PDM3-113-001 report. TSDS PEIMS PDM3-113-001 will continue to show the course completion indicator, pass/fail indicator code, and the pass/fail credit indicator </a:t>
            </a:r>
            <a:r>
              <a:rPr lang="en-US" sz="9500" dirty="0">
                <a:solidFill>
                  <a:schemeClr val="dk1"/>
                </a:solidFill>
              </a:rPr>
              <a:t>for all </a:t>
            </a:r>
            <a:r>
              <a:rPr lang="en-US" sz="9500" u="sng" dirty="0">
                <a:solidFill>
                  <a:schemeClr val="dk1"/>
                </a:solidFill>
              </a:rPr>
              <a:t>high school courses, and all courses completed via the </a:t>
            </a:r>
            <a:r>
              <a:rPr lang="en-US" sz="9500" u="sng" dirty="0" err="1">
                <a:solidFill>
                  <a:schemeClr val="dk1"/>
                </a:solidFill>
              </a:rPr>
              <a:t>TxVSN</a:t>
            </a:r>
            <a:r>
              <a:rPr lang="en-US" sz="9500" u="sng" dirty="0">
                <a:solidFill>
                  <a:schemeClr val="dk1"/>
                </a:solidFill>
              </a:rPr>
              <a:t> Online Schools program (grade levels 3 - 12) and the </a:t>
            </a:r>
            <a:r>
              <a:rPr lang="en-US" sz="9500" u="sng" dirty="0" err="1">
                <a:solidFill>
                  <a:schemeClr val="dk1"/>
                </a:solidFill>
              </a:rPr>
              <a:t>TxVSN</a:t>
            </a:r>
            <a:r>
              <a:rPr lang="en-US" sz="9500" u="sng" dirty="0">
                <a:solidFill>
                  <a:schemeClr val="dk1"/>
                </a:solidFill>
              </a:rPr>
              <a:t> Statewide Online Course Catalog (grade levels 9 – 12.) </a:t>
            </a:r>
            <a:endParaRPr lang="en-US" sz="8700" u="sng" dirty="0"/>
          </a:p>
        </p:txBody>
      </p:sp>
      <p:sp>
        <p:nvSpPr>
          <p:cNvPr id="4" name="Slide Number Placeholder 3"/>
          <p:cNvSpPr>
            <a:spLocks noGrp="1"/>
          </p:cNvSpPr>
          <p:nvPr>
            <p:ph type="sldNum" sz="quarter" idx="10"/>
          </p:nvPr>
        </p:nvSpPr>
        <p:spPr/>
        <p:txBody>
          <a:bodyPr/>
          <a:lstStyle/>
          <a:p>
            <a:pPr defTabSz="6518176">
              <a:defRPr/>
            </a:pPr>
            <a:fld id="{7872E534-9B96-469B-99C0-8551271B58B1}" type="slidenum">
              <a:rPr lang="en-US">
                <a:solidFill>
                  <a:prstClr val="black"/>
                </a:solidFill>
                <a:latin typeface="Calibri"/>
              </a:rPr>
              <a:pPr defTabSz="6518176">
                <a:defRPr/>
              </a:pPr>
              <a:t>14</a:t>
            </a:fld>
            <a:endParaRPr lang="en-US">
              <a:solidFill>
                <a:prstClr val="black"/>
              </a:solidFill>
              <a:latin typeface="Calibri"/>
            </a:endParaRPr>
          </a:p>
        </p:txBody>
      </p:sp>
    </p:spTree>
    <p:extLst>
      <p:ext uri="{BB962C8B-B14F-4D97-AF65-F5344CB8AC3E}">
        <p14:creationId xmlns:p14="http://schemas.microsoft.com/office/powerpoint/2010/main" val="166477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18176">
              <a:defRPr/>
            </a:pPr>
            <a:endParaRPr lang="en-US" sz="8700" dirty="0">
              <a:latin typeface="Arial"/>
              <a:cs typeface="Arial"/>
            </a:endParaRPr>
          </a:p>
          <a:p>
            <a:pPr defTabSz="6518176">
              <a:defRPr/>
            </a:pPr>
            <a:r>
              <a:rPr lang="en-US" sz="8700" b="1" dirty="0">
                <a:latin typeface="Arial"/>
                <a:cs typeface="Arial"/>
              </a:rPr>
              <a:t>TSDS Class Roster Report:</a:t>
            </a:r>
            <a:endParaRPr lang="en-US" sz="8700" dirty="0">
              <a:latin typeface="Arial"/>
              <a:cs typeface="Arial"/>
            </a:endParaRPr>
          </a:p>
          <a:p>
            <a:pPr defTabSz="6518176">
              <a:defRPr/>
            </a:pPr>
            <a:r>
              <a:rPr lang="en-US" sz="8700" dirty="0">
                <a:latin typeface="Arial"/>
                <a:cs typeface="Arial"/>
              </a:rPr>
              <a:t>The Staff Class Assignment Report in the TSDS Class Roster collection will have ‘PY Teach Exp.’ instead of ‘Total Years Exp.’ &amp; ‘Classroom Position’ instead of ‘Class Role’. </a:t>
            </a:r>
          </a:p>
          <a:p>
            <a:pPr defTabSz="6518176">
              <a:defRPr/>
            </a:pPr>
            <a:r>
              <a:rPr lang="en-US" sz="8700" dirty="0">
                <a:latin typeface="Arial"/>
                <a:cs typeface="Arial"/>
              </a:rPr>
              <a:t>Make sure all staff are listed, Role id 087/047, if not there they might not be scheduled, or your SIS is not extracting them.  </a:t>
            </a:r>
            <a:r>
              <a:rPr lang="en-US" sz="8700" b="1" dirty="0">
                <a:latin typeface="Arial"/>
                <a:cs typeface="Arial"/>
              </a:rPr>
              <a:t>Go thru columns.</a:t>
            </a:r>
          </a:p>
          <a:p>
            <a:pPr defTabSz="6518176">
              <a:defRPr/>
            </a:pPr>
            <a:r>
              <a:rPr lang="en-US" sz="8700" b="1" dirty="0">
                <a:latin typeface="Arial"/>
                <a:cs typeface="Arial"/>
              </a:rPr>
              <a:t>Begin date is mandatory, end date can be blank.</a:t>
            </a:r>
          </a:p>
          <a:p>
            <a:pPr defTabSz="6518176">
              <a:defRPr/>
            </a:pPr>
            <a:r>
              <a:rPr lang="en-US" sz="8700" b="1" dirty="0">
                <a:latin typeface="Arial"/>
                <a:cs typeface="Arial"/>
              </a:rPr>
              <a:t>Classroom Position= (E1454)The type of position the staff member holds in the specific class/section; for example: Teacher of Record, Assistant Teacher, Support Teacher, Substitute Teacher. Not mandatory. </a:t>
            </a:r>
          </a:p>
          <a:p>
            <a:pPr defTabSz="6518176">
              <a:defRPr/>
            </a:pPr>
            <a:r>
              <a:rPr lang="en-US" sz="8700" dirty="0">
                <a:latin typeface="Arial"/>
                <a:cs typeface="Arial"/>
              </a:rPr>
              <a:t> </a:t>
            </a:r>
          </a:p>
          <a:p>
            <a:pPr defTabSz="6518176">
              <a:defRPr/>
            </a:pPr>
            <a:r>
              <a:rPr lang="en-US" sz="8700" b="1" dirty="0">
                <a:latin typeface="Arial"/>
                <a:cs typeface="Arial"/>
              </a:rPr>
              <a:t>IMPACT TO TSDS PEIMS SUMR REPORT:</a:t>
            </a:r>
            <a:endParaRPr lang="en-US" sz="8700" dirty="0">
              <a:latin typeface="Arial"/>
              <a:cs typeface="Arial"/>
            </a:endParaRPr>
          </a:p>
          <a:p>
            <a:r>
              <a:rPr lang="en-US" sz="8900" dirty="0">
                <a:latin typeface="Arial"/>
                <a:cs typeface="Arial"/>
              </a:rPr>
              <a:t>TSDS PEIMS Legacy Report</a:t>
            </a:r>
            <a:r>
              <a:rPr lang="en-US" sz="8700" dirty="0">
                <a:latin typeface="Arial"/>
                <a:cs typeface="Arial"/>
              </a:rPr>
              <a:t> #: PDM3-114-002 has been removed from PEIMS SUMR submission. </a:t>
            </a:r>
            <a:endParaRPr lang="en-US" sz="8700" dirty="0"/>
          </a:p>
        </p:txBody>
      </p:sp>
      <p:sp>
        <p:nvSpPr>
          <p:cNvPr id="4" name="Slide Number Placeholder 3"/>
          <p:cNvSpPr>
            <a:spLocks noGrp="1"/>
          </p:cNvSpPr>
          <p:nvPr>
            <p:ph type="sldNum" sz="quarter" idx="10"/>
          </p:nvPr>
        </p:nvSpPr>
        <p:spPr/>
        <p:txBody>
          <a:bodyPr/>
          <a:lstStyle/>
          <a:p>
            <a:pPr defTabSz="6518176">
              <a:defRPr/>
            </a:pPr>
            <a:fld id="{7872E534-9B96-469B-99C0-8551271B58B1}" type="slidenum">
              <a:rPr lang="en-US">
                <a:solidFill>
                  <a:prstClr val="black"/>
                </a:solidFill>
                <a:latin typeface="Calibri"/>
              </a:rPr>
              <a:pPr defTabSz="6518176">
                <a:defRPr/>
              </a:pPr>
              <a:t>15</a:t>
            </a:fld>
            <a:endParaRPr lang="en-US">
              <a:solidFill>
                <a:prstClr val="black"/>
              </a:solidFill>
              <a:latin typeface="Calibri"/>
            </a:endParaRPr>
          </a:p>
        </p:txBody>
      </p:sp>
    </p:spTree>
    <p:extLst>
      <p:ext uri="{BB962C8B-B14F-4D97-AF65-F5344CB8AC3E}">
        <p14:creationId xmlns:p14="http://schemas.microsoft.com/office/powerpoint/2010/main" val="2444563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18176">
              <a:defRPr/>
            </a:pPr>
            <a:r>
              <a:rPr lang="en-US" sz="8700" dirty="0"/>
              <a:t>(Review slide)</a:t>
            </a:r>
          </a:p>
          <a:p>
            <a:pPr defTabSz="6518176">
              <a:defRPr/>
            </a:pPr>
            <a:r>
              <a:rPr lang="en-US" sz="8700" dirty="0"/>
              <a:t>-----</a:t>
            </a:r>
          </a:p>
          <a:p>
            <a:pPr defTabSz="6518176">
              <a:defRPr/>
            </a:pPr>
            <a:r>
              <a:rPr lang="en-US" sz="8700" b="1" dirty="0"/>
              <a:t>TSDS Class Roster Report:</a:t>
            </a:r>
            <a:endParaRPr lang="en-US" sz="8700" dirty="0"/>
          </a:p>
          <a:p>
            <a:pPr defTabSz="6518176">
              <a:defRPr/>
            </a:pPr>
            <a:r>
              <a:rPr lang="en-US" sz="8700" dirty="0"/>
              <a:t>The TSDS Teacher Class Summary report in the TSDS Class Roster collection will have ‘PY Teach. Exp.’ instead of ‘Years Exp.’ &amp; ‘Classroom Position’ instead of ‘Class Role’.</a:t>
            </a:r>
          </a:p>
          <a:p>
            <a:pPr defTabSz="6518176">
              <a:defRPr/>
            </a:pPr>
            <a:r>
              <a:rPr lang="en-US" sz="8700" dirty="0"/>
              <a:t>This report will </a:t>
            </a:r>
            <a:r>
              <a:rPr lang="en-US" sz="8700" b="1" u="sng" dirty="0"/>
              <a:t>not</a:t>
            </a:r>
            <a:r>
              <a:rPr lang="en-US" sz="8700" dirty="0"/>
              <a:t> show the Total Incomplete indicator code, Total Pass indicator code and Total Fail indicator code.</a:t>
            </a:r>
          </a:p>
          <a:p>
            <a:pPr defTabSz="6518176">
              <a:defRPr/>
            </a:pPr>
            <a:endParaRPr lang="en-US" sz="8700" b="1" dirty="0"/>
          </a:p>
          <a:p>
            <a:pPr defTabSz="6518176">
              <a:defRPr/>
            </a:pPr>
            <a:r>
              <a:rPr lang="en-US" sz="8700" b="1" dirty="0"/>
              <a:t>IMPACT TO TSDS PEIMS SUMR REPORT:</a:t>
            </a:r>
          </a:p>
          <a:p>
            <a:pPr defTabSz="6518176">
              <a:defRPr/>
            </a:pPr>
            <a:r>
              <a:rPr lang="en-US" sz="8700" dirty="0"/>
              <a:t>Report PDM3-114-001 has been removed from PEIMS SUMR submission. </a:t>
            </a:r>
          </a:p>
          <a:p>
            <a:pPr defTabSz="6518176">
              <a:defRPr/>
            </a:pPr>
            <a:endParaRPr lang="en-US" sz="8700" dirty="0"/>
          </a:p>
        </p:txBody>
      </p:sp>
      <p:sp>
        <p:nvSpPr>
          <p:cNvPr id="4" name="Slide Number Placeholder 3"/>
          <p:cNvSpPr>
            <a:spLocks noGrp="1"/>
          </p:cNvSpPr>
          <p:nvPr>
            <p:ph type="sldNum" sz="quarter" idx="10"/>
          </p:nvPr>
        </p:nvSpPr>
        <p:spPr/>
        <p:txBody>
          <a:bodyPr/>
          <a:lstStyle/>
          <a:p>
            <a:pPr defTabSz="6518176">
              <a:defRPr/>
            </a:pPr>
            <a:fld id="{7872E534-9B96-469B-99C0-8551271B58B1}" type="slidenum">
              <a:rPr lang="en-US">
                <a:solidFill>
                  <a:prstClr val="black"/>
                </a:solidFill>
                <a:latin typeface="Calibri"/>
              </a:rPr>
              <a:pPr defTabSz="6518176">
                <a:defRPr/>
              </a:pPr>
              <a:t>16</a:t>
            </a:fld>
            <a:endParaRPr lang="en-US">
              <a:solidFill>
                <a:prstClr val="black"/>
              </a:solidFill>
              <a:latin typeface="Calibri"/>
            </a:endParaRPr>
          </a:p>
        </p:txBody>
      </p:sp>
    </p:spTree>
    <p:extLst>
      <p:ext uri="{BB962C8B-B14F-4D97-AF65-F5344CB8AC3E}">
        <p14:creationId xmlns:p14="http://schemas.microsoft.com/office/powerpoint/2010/main" val="88367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18176">
              <a:defRPr/>
            </a:pPr>
            <a:r>
              <a:rPr lang="en-US" sz="8700" dirty="0"/>
              <a:t>(Review slide)</a:t>
            </a:r>
          </a:p>
          <a:p>
            <a:pPr defTabSz="6518176">
              <a:defRPr/>
            </a:pPr>
            <a:r>
              <a:rPr lang="en-US" sz="8700" dirty="0"/>
              <a:t>-----</a:t>
            </a:r>
          </a:p>
          <a:p>
            <a:pPr defTabSz="6518176">
              <a:defRPr/>
            </a:pPr>
            <a:r>
              <a:rPr lang="en-US" sz="8700" b="1" dirty="0"/>
              <a:t>TSDS Class Roster Report:</a:t>
            </a:r>
            <a:endParaRPr lang="en-US" sz="8700" dirty="0"/>
          </a:p>
          <a:p>
            <a:pPr defTabSz="6518176">
              <a:defRPr/>
            </a:pPr>
            <a:r>
              <a:rPr lang="en-US" sz="8700" dirty="0"/>
              <a:t>The TSDS Staff Roster Report in the TSDS Class Roster collection will have ‘PY Years Exp.’ instead of ‘Yrs. Exp.’ </a:t>
            </a:r>
          </a:p>
          <a:p>
            <a:pPr defTabSz="6518176">
              <a:defRPr/>
            </a:pPr>
            <a:r>
              <a:rPr lang="en-US" sz="8700" dirty="0"/>
              <a:t>This report will </a:t>
            </a:r>
            <a:r>
              <a:rPr lang="en-US" sz="8700" b="1" u="sng" dirty="0"/>
              <a:t>not</a:t>
            </a:r>
            <a:r>
              <a:rPr lang="en-US" sz="8700" dirty="0"/>
              <a:t> show the following fields that were on the TSDS PEIMS Staff Roster report:</a:t>
            </a:r>
          </a:p>
          <a:p>
            <a:pPr defTabSz="6518176">
              <a:defRPr/>
            </a:pPr>
            <a:r>
              <a:rPr lang="en-US" sz="8700" dirty="0"/>
              <a:t>(highlighted in yellow) </a:t>
            </a:r>
          </a:p>
          <a:p>
            <a:r>
              <a:rPr lang="en-US" sz="8700" dirty="0"/>
              <a:t>Experience LEA - Number of years of experience of the staff member in the current LEA.</a:t>
            </a:r>
          </a:p>
          <a:p>
            <a:r>
              <a:rPr lang="en-US" sz="8700" dirty="0"/>
              <a:t># Days Employed - Number of at-work days within the school year that the employee is scheduled to work in the LEA.</a:t>
            </a:r>
          </a:p>
          <a:p>
            <a:r>
              <a:rPr lang="en-US" sz="8700" dirty="0"/>
              <a:t>% Day Employed - Percentage of standard LEA workday for which the employee is hired to work.</a:t>
            </a:r>
          </a:p>
          <a:p>
            <a:r>
              <a:rPr lang="en-US" sz="8700" b="1" dirty="0">
                <a:latin typeface="Arial"/>
                <a:cs typeface="Arial"/>
              </a:rPr>
              <a:t>Staff-Type (E1454) indicates whether the staff person is on the district payroll or is a contracted professional staff person (instructional and non-instructional)</a:t>
            </a:r>
            <a:endParaRPr lang="en-US" sz="8700" dirty="0"/>
          </a:p>
          <a:p>
            <a:endParaRPr lang="en-US" sz="8700" dirty="0"/>
          </a:p>
          <a:p>
            <a:pPr defTabSz="6518176">
              <a:defRPr/>
            </a:pPr>
            <a:r>
              <a:rPr lang="en-US" sz="8700" b="1" dirty="0"/>
              <a:t>IMPACT TO TSDS PEIMS SUMR REPORT:</a:t>
            </a:r>
          </a:p>
          <a:p>
            <a:pPr defTabSz="6518176">
              <a:defRPr/>
            </a:pPr>
            <a:r>
              <a:rPr lang="en-US" sz="8700" dirty="0"/>
              <a:t>Report PDM3-111-005 has been removed from PEIMS SUMR submission.  No more staff in PEIMS summer.</a:t>
            </a:r>
          </a:p>
          <a:p>
            <a:endParaRPr lang="en-US" sz="8700" dirty="0"/>
          </a:p>
        </p:txBody>
      </p:sp>
      <p:sp>
        <p:nvSpPr>
          <p:cNvPr id="4" name="Slide Number Placeholder 3"/>
          <p:cNvSpPr>
            <a:spLocks noGrp="1"/>
          </p:cNvSpPr>
          <p:nvPr>
            <p:ph type="sldNum" sz="quarter" idx="10"/>
          </p:nvPr>
        </p:nvSpPr>
        <p:spPr/>
        <p:txBody>
          <a:bodyPr/>
          <a:lstStyle/>
          <a:p>
            <a:pPr defTabSz="6518176">
              <a:defRPr/>
            </a:pPr>
            <a:fld id="{7872E534-9B96-469B-99C0-8551271B58B1}" type="slidenum">
              <a:rPr lang="en-US">
                <a:solidFill>
                  <a:prstClr val="black"/>
                </a:solidFill>
                <a:latin typeface="Calibri"/>
              </a:rPr>
              <a:pPr defTabSz="6518176">
                <a:defRPr/>
              </a:pPr>
              <a:t>17</a:t>
            </a:fld>
            <a:endParaRPr lang="en-US">
              <a:solidFill>
                <a:prstClr val="black"/>
              </a:solidFill>
              <a:latin typeface="Calibri"/>
            </a:endParaRPr>
          </a:p>
        </p:txBody>
      </p:sp>
    </p:spTree>
    <p:extLst>
      <p:ext uri="{BB962C8B-B14F-4D97-AF65-F5344CB8AC3E}">
        <p14:creationId xmlns:p14="http://schemas.microsoft.com/office/powerpoint/2010/main" val="197438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18176">
              <a:defRPr/>
            </a:pPr>
            <a:r>
              <a:rPr lang="en-US" sz="8700" dirty="0">
                <a:latin typeface="Arial"/>
                <a:cs typeface="Arial"/>
              </a:rPr>
              <a:t>(Review slide)</a:t>
            </a:r>
          </a:p>
          <a:p>
            <a:pPr defTabSz="6518176">
              <a:defRPr/>
            </a:pPr>
            <a:r>
              <a:rPr lang="en-US" sz="8700" dirty="0">
                <a:latin typeface="Arial"/>
                <a:cs typeface="Arial"/>
              </a:rPr>
              <a:t>-----</a:t>
            </a:r>
          </a:p>
          <a:p>
            <a:pPr defTabSz="6518176">
              <a:defRPr/>
            </a:pPr>
            <a:r>
              <a:rPr lang="en-US" sz="8700" b="1" dirty="0">
                <a:latin typeface="Arial"/>
                <a:cs typeface="Arial"/>
              </a:rPr>
              <a:t>TSDS Class Roster Report:</a:t>
            </a:r>
            <a:endParaRPr lang="en-US" sz="8700" dirty="0">
              <a:latin typeface="Arial"/>
              <a:cs typeface="Arial"/>
            </a:endParaRPr>
          </a:p>
          <a:p>
            <a:pPr defTabSz="6518176">
              <a:defRPr/>
            </a:pPr>
            <a:r>
              <a:rPr lang="en-US" sz="8700" dirty="0">
                <a:latin typeface="Arial"/>
                <a:cs typeface="Arial"/>
              </a:rPr>
              <a:t>The TSDS Submission Summary Report in the TSDS Class Roster collection will display row counts by category and subcategory, including those with no data.</a:t>
            </a:r>
          </a:p>
          <a:p>
            <a:endParaRPr lang="en-US" sz="8700" dirty="0"/>
          </a:p>
          <a:p>
            <a:pPr defTabSz="1839590">
              <a:defRPr/>
            </a:pPr>
            <a:r>
              <a:rPr lang="en-US" sz="8700" b="1" dirty="0">
                <a:latin typeface="Arial"/>
                <a:cs typeface="Arial"/>
              </a:rPr>
              <a:t>IMPACT TO TSDS PEIMS SUMR REPORT:</a:t>
            </a:r>
          </a:p>
          <a:p>
            <a:pPr defTabSz="1839590">
              <a:defRPr/>
            </a:pPr>
            <a:r>
              <a:rPr lang="en-US" sz="8700" dirty="0">
                <a:latin typeface="Arial"/>
                <a:cs typeface="Arial"/>
              </a:rPr>
              <a:t>Report PDM3-230-002 will remain in PEIMS SUMR but the report will </a:t>
            </a:r>
            <a:r>
              <a:rPr lang="en-US" sz="8700" b="1" dirty="0">
                <a:latin typeface="Arial"/>
                <a:cs typeface="Arial"/>
              </a:rPr>
              <a:t>no longer show </a:t>
            </a:r>
            <a:r>
              <a:rPr lang="en-US" sz="2400" b="1" dirty="0">
                <a:latin typeface="Arial"/>
                <a:cs typeface="Arial"/>
              </a:rPr>
              <a:t>Staff category and subcategories</a:t>
            </a:r>
            <a:r>
              <a:rPr lang="en-US" sz="2400" dirty="0">
                <a:latin typeface="Arial"/>
                <a:cs typeface="Arial"/>
              </a:rPr>
              <a:t> because staff is no longer collected in PEIMS SUMR. (Red box)</a:t>
            </a:r>
            <a:endParaRPr lang="en-US" sz="8700" dirty="0">
              <a:latin typeface="Arial"/>
              <a:cs typeface="Arial"/>
            </a:endParaRPr>
          </a:p>
          <a:p>
            <a:endParaRPr lang="en-US" sz="8700" dirty="0"/>
          </a:p>
          <a:p>
            <a:r>
              <a:rPr lang="en-US" dirty="0">
                <a:latin typeface="Arial"/>
                <a:cs typeface="Arial"/>
              </a:rPr>
              <a:t>TSDS PEIMS reports will only reflect course completion data as that is all that is collected in the Summer now.</a:t>
            </a:r>
          </a:p>
        </p:txBody>
      </p:sp>
      <p:sp>
        <p:nvSpPr>
          <p:cNvPr id="4" name="Slide Number Placeholder 3"/>
          <p:cNvSpPr>
            <a:spLocks noGrp="1"/>
          </p:cNvSpPr>
          <p:nvPr>
            <p:ph type="sldNum" sz="quarter" idx="10"/>
          </p:nvPr>
        </p:nvSpPr>
        <p:spPr/>
        <p:txBody>
          <a:bodyPr/>
          <a:lstStyle/>
          <a:p>
            <a:pPr defTabSz="6518176">
              <a:defRPr/>
            </a:pPr>
            <a:fld id="{7872E534-9B96-469B-99C0-8551271B58B1}" type="slidenum">
              <a:rPr lang="en-US">
                <a:solidFill>
                  <a:prstClr val="black"/>
                </a:solidFill>
                <a:latin typeface="Calibri"/>
              </a:rPr>
              <a:pPr defTabSz="6518176">
                <a:defRPr/>
              </a:pPr>
              <a:t>18</a:t>
            </a:fld>
            <a:endParaRPr lang="en-US">
              <a:solidFill>
                <a:prstClr val="black"/>
              </a:solidFill>
              <a:latin typeface="Calibri"/>
            </a:endParaRPr>
          </a:p>
        </p:txBody>
      </p:sp>
    </p:spTree>
    <p:extLst>
      <p:ext uri="{BB962C8B-B14F-4D97-AF65-F5344CB8AC3E}">
        <p14:creationId xmlns:p14="http://schemas.microsoft.com/office/powerpoint/2010/main" val="2025445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The participant will be able to: </a:t>
            </a:r>
          </a:p>
          <a:p>
            <a:endParaRPr lang="en-US" dirty="0"/>
          </a:p>
          <a:p>
            <a:r>
              <a:rPr lang="en-US" dirty="0">
                <a:latin typeface="Arial"/>
                <a:cs typeface="Arial"/>
              </a:rPr>
              <a:t>Describe the Class Roster objectives and purpose,</a:t>
            </a:r>
            <a:endParaRPr lang="en-US" dirty="0"/>
          </a:p>
          <a:p>
            <a:r>
              <a:rPr lang="en-US" dirty="0">
                <a:latin typeface="Arial"/>
                <a:cs typeface="Arial"/>
              </a:rPr>
              <a:t>Describe the Class Roster data elements and interchanges, and  </a:t>
            </a:r>
            <a:endParaRPr lang="en-US" dirty="0"/>
          </a:p>
          <a:p>
            <a:r>
              <a:rPr lang="en-US" dirty="0">
                <a:latin typeface="Arial"/>
                <a:cs typeface="Arial"/>
              </a:rPr>
              <a:t>Describe the TSDS reports for Class Roster. </a:t>
            </a:r>
            <a:endParaRPr lang="en-US" dirty="0"/>
          </a:p>
          <a:p>
            <a:pPr>
              <a:lnSpc>
                <a:spcPct val="106000"/>
              </a:lnSpc>
              <a:spcBef>
                <a:spcPts val="4227"/>
              </a:spcBef>
              <a:spcAft>
                <a:spcPts val="2116"/>
              </a:spcAft>
            </a:pPr>
            <a:endParaRPr lang="en-US" sz="7200"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1</a:t>
            </a:fld>
            <a:endParaRPr lang="en-US"/>
          </a:p>
        </p:txBody>
      </p:sp>
    </p:spTree>
    <p:extLst>
      <p:ext uri="{BB962C8B-B14F-4D97-AF65-F5344CB8AC3E}">
        <p14:creationId xmlns:p14="http://schemas.microsoft.com/office/powerpoint/2010/main" val="368567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518176">
              <a:defRPr/>
            </a:pPr>
            <a:endParaRPr lang="en-US" sz="8700"/>
          </a:p>
        </p:txBody>
      </p:sp>
      <p:sp>
        <p:nvSpPr>
          <p:cNvPr id="4" name="Slide Number Placeholder 3"/>
          <p:cNvSpPr>
            <a:spLocks noGrp="1"/>
          </p:cNvSpPr>
          <p:nvPr>
            <p:ph type="sldNum" sz="quarter" idx="10"/>
          </p:nvPr>
        </p:nvSpPr>
        <p:spPr/>
        <p:txBody>
          <a:bodyPr/>
          <a:lstStyle/>
          <a:p>
            <a:fld id="{7872E534-9B96-469B-99C0-8551271B58B1}" type="slidenum">
              <a:rPr lang="en-US" smtClean="0"/>
              <a:pPr/>
              <a:t>19</a:t>
            </a:fld>
            <a:endParaRPr lang="en-US"/>
          </a:p>
        </p:txBody>
      </p:sp>
    </p:spTree>
    <p:extLst>
      <p:ext uri="{BB962C8B-B14F-4D97-AF65-F5344CB8AC3E}">
        <p14:creationId xmlns:p14="http://schemas.microsoft.com/office/powerpoint/2010/main" val="2574961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18176">
              <a:defRPr/>
            </a:pPr>
            <a:endParaRPr lang="en-US" sz="8700" dirty="0"/>
          </a:p>
        </p:txBody>
      </p:sp>
      <p:sp>
        <p:nvSpPr>
          <p:cNvPr id="4" name="Slide Number Placeholder 3"/>
          <p:cNvSpPr>
            <a:spLocks noGrp="1"/>
          </p:cNvSpPr>
          <p:nvPr>
            <p:ph type="sldNum" sz="quarter" idx="10"/>
          </p:nvPr>
        </p:nvSpPr>
        <p:spPr/>
        <p:txBody>
          <a:bodyPr/>
          <a:lstStyle/>
          <a:p>
            <a:pPr defTabSz="6518176">
              <a:defRPr/>
            </a:pPr>
            <a:fld id="{7872E534-9B96-469B-99C0-8551271B58B1}" type="slidenum">
              <a:rPr lang="en-US">
                <a:solidFill>
                  <a:prstClr val="black"/>
                </a:solidFill>
                <a:latin typeface="Calibri"/>
              </a:rPr>
              <a:pPr defTabSz="6518176">
                <a:defRPr/>
              </a:pPr>
              <a:t>20</a:t>
            </a:fld>
            <a:endParaRPr lang="en-US">
              <a:solidFill>
                <a:prstClr val="black"/>
              </a:solidFill>
              <a:latin typeface="Calibri"/>
            </a:endParaRPr>
          </a:p>
        </p:txBody>
      </p:sp>
    </p:spTree>
    <p:extLst>
      <p:ext uri="{BB962C8B-B14F-4D97-AF65-F5344CB8AC3E}">
        <p14:creationId xmlns:p14="http://schemas.microsoft.com/office/powerpoint/2010/main" val="242715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518176">
              <a:defRPr/>
            </a:pPr>
            <a:endParaRPr lang="en-US" sz="8700"/>
          </a:p>
        </p:txBody>
      </p:sp>
      <p:sp>
        <p:nvSpPr>
          <p:cNvPr id="4" name="Slide Number Placeholder 3"/>
          <p:cNvSpPr>
            <a:spLocks noGrp="1"/>
          </p:cNvSpPr>
          <p:nvPr>
            <p:ph type="sldNum" sz="quarter" idx="10"/>
          </p:nvPr>
        </p:nvSpPr>
        <p:spPr/>
        <p:txBody>
          <a:bodyPr/>
          <a:lstStyle/>
          <a:p>
            <a:fld id="{7872E534-9B96-469B-99C0-8551271B58B1}" type="slidenum">
              <a:rPr lang="en-US" smtClean="0"/>
              <a:pPr/>
              <a:t>22</a:t>
            </a:fld>
            <a:endParaRPr lang="en-US"/>
          </a:p>
        </p:txBody>
      </p:sp>
    </p:spTree>
    <p:extLst>
      <p:ext uri="{BB962C8B-B14F-4D97-AF65-F5344CB8AC3E}">
        <p14:creationId xmlns:p14="http://schemas.microsoft.com/office/powerpoint/2010/main" val="772632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18176">
              <a:defRPr/>
            </a:pPr>
            <a:r>
              <a:rPr lang="en-US" sz="4800" dirty="0"/>
              <a:t>NOTE: Prior to running a delete, please communicate with other staff at the LEA who may also be loading for other TSDS collections as this may impact their TSDS collections. </a:t>
            </a:r>
          </a:p>
          <a:p>
            <a:pPr defTabSz="6518176">
              <a:defRPr/>
            </a:pPr>
            <a:endParaRPr lang="en-US" sz="8700" dirty="0"/>
          </a:p>
        </p:txBody>
      </p:sp>
      <p:sp>
        <p:nvSpPr>
          <p:cNvPr id="4" name="Slide Number Placeholder 3"/>
          <p:cNvSpPr>
            <a:spLocks noGrp="1"/>
          </p:cNvSpPr>
          <p:nvPr>
            <p:ph type="sldNum" sz="quarter" idx="10"/>
          </p:nvPr>
        </p:nvSpPr>
        <p:spPr/>
        <p:txBody>
          <a:bodyPr/>
          <a:lstStyle/>
          <a:p>
            <a:pPr defTabSz="6518176">
              <a:defRPr/>
            </a:pPr>
            <a:fld id="{7872E534-9B96-469B-99C0-8551271B58B1}" type="slidenum">
              <a:rPr lang="en-US">
                <a:solidFill>
                  <a:prstClr val="black"/>
                </a:solidFill>
                <a:latin typeface="Calibri"/>
              </a:rPr>
              <a:pPr defTabSz="6518176">
                <a:defRPr/>
              </a:pPr>
              <a:t>23</a:t>
            </a:fld>
            <a:endParaRPr lang="en-US">
              <a:solidFill>
                <a:prstClr val="black"/>
              </a:solidFill>
              <a:latin typeface="Calibri"/>
            </a:endParaRPr>
          </a:p>
        </p:txBody>
      </p:sp>
    </p:spTree>
    <p:extLst>
      <p:ext uri="{BB962C8B-B14F-4D97-AF65-F5344CB8AC3E}">
        <p14:creationId xmlns:p14="http://schemas.microsoft.com/office/powerpoint/2010/main" val="1315751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419626">
              <a:defRPr/>
            </a:pPr>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24</a:t>
            </a:fld>
            <a:endParaRPr lang="en-US"/>
          </a:p>
        </p:txBody>
      </p:sp>
    </p:spTree>
    <p:extLst>
      <p:ext uri="{BB962C8B-B14F-4D97-AF65-F5344CB8AC3E}">
        <p14:creationId xmlns:p14="http://schemas.microsoft.com/office/powerpoint/2010/main" val="58453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18176">
              <a:defRPr/>
            </a:pPr>
            <a:r>
              <a:rPr lang="en-US" sz="8700" dirty="0"/>
              <a:t>If you have any training related questions, please email the training mailbox at TSDS_training@tea.Texas.gov.</a:t>
            </a:r>
          </a:p>
          <a:p>
            <a:pPr defTabSz="6518176">
              <a:defRPr/>
            </a:pPr>
            <a:endParaRPr lang="en-US" sz="8700" dirty="0"/>
          </a:p>
          <a:p>
            <a:pPr defTabSz="6518176">
              <a:defRPr/>
            </a:pPr>
            <a:r>
              <a:rPr lang="en-US" sz="8700" dirty="0"/>
              <a:t>If you have any support related questions on the Class Roster collection, please create a TIMS ticket. </a:t>
            </a:r>
          </a:p>
          <a:p>
            <a:pPr defTabSz="6518176">
              <a:defRPr/>
            </a:pPr>
            <a:endParaRPr lang="en-US" sz="8700" dirty="0"/>
          </a:p>
          <a:p>
            <a:pPr defTabSz="6518176">
              <a:defRPr/>
            </a:pPr>
            <a:r>
              <a:rPr lang="en-US" dirty="0"/>
              <a:t>SURVEY: </a:t>
            </a:r>
            <a:r>
              <a:rPr lang="en-US" dirty="0">
                <a:solidFill>
                  <a:schemeClr val="tx2">
                    <a:lumMod val="60000"/>
                    <a:lumOff val="40000"/>
                  </a:schemeClr>
                </a:solidFill>
              </a:rPr>
              <a:t>https://tea.co1.qualtrics.com/jfe/form/SV_9pHxpOklib6o32d</a:t>
            </a:r>
          </a:p>
          <a:p>
            <a:pPr defTabSz="6518176">
              <a:defRPr/>
            </a:pPr>
            <a:endParaRPr lang="en-US" dirty="0"/>
          </a:p>
          <a:p>
            <a:pPr defTabSz="6518176">
              <a:defRPr/>
            </a:pPr>
            <a:endParaRPr lang="en-US" dirty="0"/>
          </a:p>
          <a:p>
            <a:pPr defTabSz="6518176">
              <a:defRPr/>
            </a:pPr>
            <a:endParaRPr lang="en-US" sz="8700" dirty="0"/>
          </a:p>
          <a:p>
            <a:pPr defTabSz="6518176">
              <a:defRPr/>
            </a:pPr>
            <a:endParaRPr lang="en-US" sz="8700" dirty="0"/>
          </a:p>
          <a:p>
            <a:endParaRPr lang="en-US" dirty="0"/>
          </a:p>
          <a:p>
            <a:endParaRPr lang="en-US"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25</a:t>
            </a:fld>
            <a:endParaRPr lang="en-US"/>
          </a:p>
        </p:txBody>
      </p:sp>
    </p:spTree>
    <p:extLst>
      <p:ext uri="{BB962C8B-B14F-4D97-AF65-F5344CB8AC3E}">
        <p14:creationId xmlns:p14="http://schemas.microsoft.com/office/powerpoint/2010/main" val="392501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518176">
              <a:defRPr/>
            </a:pPr>
            <a:r>
              <a:rPr lang="en-US" dirty="0"/>
              <a:t>Review Course Agenda</a:t>
            </a:r>
          </a:p>
          <a:p>
            <a:endParaRPr lang="en-US" b="0" dirty="0"/>
          </a:p>
          <a:p>
            <a:r>
              <a:rPr lang="en-US" b="0" dirty="0"/>
              <a:t>Items under bullet 1, were reviewed in our class roster early warning in our last big meeting.</a:t>
            </a:r>
          </a:p>
          <a:p>
            <a:endParaRPr lang="en-US" b="0" dirty="0"/>
          </a:p>
          <a:p>
            <a:r>
              <a:rPr lang="en-US" b="0" dirty="0"/>
              <a:t>Bullet 2. New content will be mockup of CR reports, they have been developed and what data to verify on the report.</a:t>
            </a:r>
          </a:p>
          <a:p>
            <a:endParaRPr lang="en-US" b="0" dirty="0"/>
          </a:p>
          <a:p>
            <a:r>
              <a:rPr lang="en-US" b="0" dirty="0"/>
              <a:t>3. Demo</a:t>
            </a:r>
          </a:p>
        </p:txBody>
      </p:sp>
      <p:sp>
        <p:nvSpPr>
          <p:cNvPr id="4" name="Slide Number Placeholder 3"/>
          <p:cNvSpPr>
            <a:spLocks noGrp="1"/>
          </p:cNvSpPr>
          <p:nvPr>
            <p:ph type="sldNum" sz="quarter" idx="10"/>
          </p:nvPr>
        </p:nvSpPr>
        <p:spPr/>
        <p:txBody>
          <a:bodyPr/>
          <a:lstStyle/>
          <a:p>
            <a:fld id="{7872E534-9B96-469B-99C0-8551271B58B1}" type="slidenum">
              <a:rPr lang="en-US" smtClean="0"/>
              <a:pPr/>
              <a:t>2</a:t>
            </a:fld>
            <a:endParaRPr lang="en-US"/>
          </a:p>
        </p:txBody>
      </p:sp>
    </p:spTree>
    <p:extLst>
      <p:ext uri="{BB962C8B-B14F-4D97-AF65-F5344CB8AC3E}">
        <p14:creationId xmlns:p14="http://schemas.microsoft.com/office/powerpoint/2010/main" val="73531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by reviewing what we discussed back in April during the Class Roster New User Certification Training.</a:t>
            </a:r>
          </a:p>
        </p:txBody>
      </p:sp>
      <p:sp>
        <p:nvSpPr>
          <p:cNvPr id="4" name="Slide Number Placeholder 3"/>
          <p:cNvSpPr>
            <a:spLocks noGrp="1"/>
          </p:cNvSpPr>
          <p:nvPr>
            <p:ph type="sldNum" sz="quarter" idx="10"/>
          </p:nvPr>
        </p:nvSpPr>
        <p:spPr/>
        <p:txBody>
          <a:bodyPr/>
          <a:lstStyle/>
          <a:p>
            <a:fld id="{7872E534-9B96-469B-99C0-8551271B58B1}" type="slidenum">
              <a:rPr lang="en-US" smtClean="0"/>
              <a:pPr/>
              <a:t>3</a:t>
            </a:fld>
            <a:endParaRPr lang="en-US"/>
          </a:p>
        </p:txBody>
      </p:sp>
    </p:spTree>
    <p:extLst>
      <p:ext uri="{BB962C8B-B14F-4D97-AF65-F5344CB8AC3E}">
        <p14:creationId xmlns:p14="http://schemas.microsoft.com/office/powerpoint/2010/main" val="40525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637746" defTabSz="6518176">
              <a:spcBef>
                <a:spcPct val="0"/>
              </a:spcBef>
              <a:defRPr/>
            </a:pPr>
            <a:r>
              <a:rPr lang="en-US" sz="8700" dirty="0">
                <a:latin typeface="Arial"/>
                <a:cs typeface="Arial"/>
              </a:rPr>
              <a:t>Currently, the timeframe in which we we’re collecting the Class Roster information isn’t very useful to the current assessment vendor, that’s why we are moving the Class Roster data from the PEIMS Summer submission to its own separate collection. </a:t>
            </a:r>
            <a:endParaRPr lang="en-US" dirty="0"/>
          </a:p>
          <a:p>
            <a:pPr indent="-1637746" defTabSz="6518176">
              <a:spcBef>
                <a:spcPct val="0"/>
              </a:spcBef>
              <a:defRPr/>
            </a:pPr>
            <a:r>
              <a:rPr lang="en-US" sz="8700" dirty="0">
                <a:latin typeface="Arial"/>
                <a:cs typeface="Arial"/>
              </a:rPr>
              <a:t>TEA has changed the timings of when Class Roster information is collected by adding a new TSDS Core Collection, the TSDS Class Roster collection, to be submitted by LEAs two times per year.</a:t>
            </a:r>
          </a:p>
          <a:p>
            <a:pPr indent="-1637746" defTabSz="6518176">
              <a:spcBef>
                <a:spcPct val="0"/>
              </a:spcBef>
              <a:defRPr/>
            </a:pPr>
            <a:r>
              <a:rPr lang="en-US" sz="8700" dirty="0">
                <a:latin typeface="Arial"/>
                <a:cs typeface="Arial"/>
              </a:rPr>
              <a:t>The TSDS Class Roster collection will allow TEA to provide the assessment vendor with Fall class roster information in advance of the End of Course (EOC) assessments which occur in December, and a Winter class roster in advance of STARR and EOC assessments occurring in May.  </a:t>
            </a:r>
            <a:r>
              <a:rPr lang="en-US" sz="8700" b="1" dirty="0">
                <a:latin typeface="Arial"/>
                <a:cs typeface="Arial"/>
              </a:rPr>
              <a:t>Reason for moving from summer to separate submission</a:t>
            </a:r>
            <a:endParaRPr lang="en-US" sz="8700" b="1" dirty="0"/>
          </a:p>
          <a:p>
            <a:pPr indent="-1637746" defTabSz="6518176">
              <a:spcBef>
                <a:spcPct val="0"/>
              </a:spcBef>
              <a:defRPr/>
            </a:pPr>
            <a:r>
              <a:rPr lang="en-US" sz="8700" dirty="0">
                <a:latin typeface="Arial"/>
                <a:cs typeface="Arial"/>
              </a:rPr>
              <a:t>The TSDS Class Roster collection will provide the assessment vendor the information required </a:t>
            </a:r>
            <a:r>
              <a:rPr lang="en-US" sz="8700" dirty="0">
                <a:highlight>
                  <a:srgbClr val="FFFF00"/>
                </a:highlight>
                <a:latin typeface="Arial"/>
                <a:cs typeface="Arial"/>
              </a:rPr>
              <a:t>to </a:t>
            </a:r>
            <a:r>
              <a:rPr lang="en-US" sz="8700" b="1" dirty="0">
                <a:highlight>
                  <a:srgbClr val="FFFF00"/>
                </a:highlight>
                <a:latin typeface="Arial"/>
                <a:cs typeface="Arial"/>
              </a:rPr>
              <a:t>link a student’s assessment results to the teacher who provided the associated instruction</a:t>
            </a:r>
            <a:r>
              <a:rPr lang="en-US" sz="8700" dirty="0">
                <a:latin typeface="Arial"/>
                <a:cs typeface="Arial"/>
              </a:rPr>
              <a:t>.</a:t>
            </a:r>
          </a:p>
          <a:p>
            <a:pPr indent="-1637746" defTabSz="6518176">
              <a:spcBef>
                <a:spcPct val="0"/>
              </a:spcBef>
              <a:buClr>
                <a:schemeClr val="bg2">
                  <a:lumMod val="50000"/>
                </a:schemeClr>
              </a:buClr>
              <a:buSzPct val="70000"/>
              <a:defRPr/>
            </a:pPr>
            <a:r>
              <a:rPr lang="en-US" sz="8700" dirty="0">
                <a:latin typeface="Arial"/>
                <a:cs typeface="Arial"/>
              </a:rPr>
              <a:t>The TSDS Class Roster collection will help provide teachers and principals assessment data via the Assessment portal.</a:t>
            </a:r>
          </a:p>
          <a:p>
            <a:pPr indent="-1637746" defTabSz="6518176">
              <a:spcBef>
                <a:spcPct val="0"/>
              </a:spcBef>
              <a:defRPr/>
            </a:pPr>
            <a:r>
              <a:rPr lang="en-US" sz="8700" dirty="0">
                <a:latin typeface="Arial"/>
                <a:cs typeface="Arial"/>
              </a:rPr>
              <a:t>Teachers will be able to view individual assessment results for their students. Same is true for administrator, they will be able to see assessment results for their campuses, </a:t>
            </a:r>
            <a:r>
              <a:rPr lang="en-US" sz="8700" b="1" dirty="0">
                <a:latin typeface="Arial"/>
                <a:cs typeface="Arial"/>
              </a:rPr>
              <a:t>enabling them to more easily develop strategies for improving student outcomes. </a:t>
            </a:r>
            <a:endParaRPr lang="en-US" sz="8700" b="1" dirty="0"/>
          </a:p>
          <a:p>
            <a:endParaRPr lang="en-US" sz="8700" dirty="0"/>
          </a:p>
        </p:txBody>
      </p:sp>
      <p:sp>
        <p:nvSpPr>
          <p:cNvPr id="4" name="Slide Number Placeholder 3"/>
          <p:cNvSpPr>
            <a:spLocks noGrp="1"/>
          </p:cNvSpPr>
          <p:nvPr>
            <p:ph type="sldNum" sz="quarter" idx="10"/>
          </p:nvPr>
        </p:nvSpPr>
        <p:spPr/>
        <p:txBody>
          <a:bodyPr/>
          <a:lstStyle/>
          <a:p>
            <a:fld id="{7872E534-9B96-469B-99C0-8551271B58B1}" type="slidenum">
              <a:rPr lang="en-US" smtClean="0"/>
              <a:pPr/>
              <a:t>4</a:t>
            </a:fld>
            <a:endParaRPr lang="en-US"/>
          </a:p>
        </p:txBody>
      </p:sp>
    </p:spTree>
    <p:extLst>
      <p:ext uri="{BB962C8B-B14F-4D97-AF65-F5344CB8AC3E}">
        <p14:creationId xmlns:p14="http://schemas.microsoft.com/office/powerpoint/2010/main" val="116925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000" dirty="0"/>
              <a:t>The Class Roster collection will have two submissions per school year, Fall and Winter.</a:t>
            </a:r>
          </a:p>
          <a:p>
            <a:r>
              <a:rPr lang="en-US" sz="4000" dirty="0"/>
              <a:t>This collection includes organization, staff identification and demographics, class assignment, student identification and demographics, and class enrollment data. (Review details outlined in the slide.)</a:t>
            </a:r>
          </a:p>
          <a:p>
            <a:endParaRPr lang="en-US" sz="4000" b="1" dirty="0"/>
          </a:p>
          <a:p>
            <a:r>
              <a:rPr lang="en-US" sz="4000" b="1" i="1" dirty="0"/>
              <a:t>NOTE: </a:t>
            </a:r>
            <a:r>
              <a:rPr lang="en-US" sz="4000" dirty="0"/>
              <a:t>For the 2019-2020 school year, LEAs will not submit data for the Fall Submission. </a:t>
            </a:r>
          </a:p>
          <a:p>
            <a:r>
              <a:rPr lang="en-US" sz="4000" dirty="0"/>
              <a:t>Refer to the </a:t>
            </a:r>
            <a:r>
              <a:rPr lang="en-US" sz="4000" u="sng" dirty="0">
                <a:hlinkClick r:id="rId3"/>
              </a:rPr>
              <a:t>TAA Letter</a:t>
            </a:r>
            <a:r>
              <a:rPr lang="en-US" sz="4000" u="sng" dirty="0"/>
              <a:t> </a:t>
            </a:r>
            <a:r>
              <a:rPr lang="en-US" sz="4000" dirty="0"/>
              <a:t>for more information.</a:t>
            </a:r>
          </a:p>
          <a:p>
            <a:endParaRPr lang="en-US" sz="4000" b="1" dirty="0"/>
          </a:p>
          <a:p>
            <a:pPr defTabSz="6518176">
              <a:defRPr/>
            </a:pPr>
            <a:r>
              <a:rPr lang="en-US" sz="4000" dirty="0"/>
              <a:t>*Under HB 3, a Teacher Incentive Allotment was established to provide additional funding for high needs and rural districts to provide additional compensation to master, exemplary and recognized teachers serving in these districts. To accurately identify all districts with teachers eligible for funds under the Teacher Incentive Allotment, TEA has determined it is necessary to expand the Class Roster Winter Submission to include the collection of class roster information for the grade levels of early education (EE), prekindergarten (PK) and kindergarten (KG).  </a:t>
            </a:r>
          </a:p>
          <a:p>
            <a:pPr marL="1222156" indent="-1222156">
              <a:buFont typeface="Arial" panose="020B0604020202020204" pitchFamily="34" charset="0"/>
              <a:buChar char="•"/>
            </a:pPr>
            <a:endParaRPr lang="en-US" sz="4000" dirty="0"/>
          </a:p>
          <a:p>
            <a:pPr indent="-1638967" defTabSz="6518176">
              <a:spcBef>
                <a:spcPct val="0"/>
              </a:spcBef>
              <a:buClr>
                <a:schemeClr val="bg2">
                  <a:lumMod val="50000"/>
                </a:schemeClr>
              </a:buClr>
              <a:buSzPct val="70000"/>
              <a:defRPr/>
            </a:pPr>
            <a:r>
              <a:rPr lang="en-US" sz="4000" dirty="0"/>
              <a:t>(Fall submission we will collect all service ID’s for </a:t>
            </a:r>
            <a:r>
              <a:rPr lang="en-US" sz="4000" u="sng" dirty="0"/>
              <a:t>grades 1-12.  </a:t>
            </a:r>
            <a:r>
              <a:rPr lang="en-US" sz="4000" dirty="0"/>
              <a:t>For Winter submission we will collect all service ID’s for </a:t>
            </a:r>
            <a:r>
              <a:rPr lang="en-US" sz="4000" u="sng" dirty="0"/>
              <a:t>all grade levels. </a:t>
            </a:r>
            <a:r>
              <a:rPr lang="en-US" sz="4000" dirty="0"/>
              <a:t>Do not include courses with SERVICE-IDs that begin with “SA”, “SE”, “SR”, “SS”, or “8”. </a:t>
            </a:r>
            <a:r>
              <a:rPr lang="en-US" sz="2400" dirty="0"/>
              <a:t>You will get a Fatal warning.</a:t>
            </a:r>
          </a:p>
          <a:p>
            <a:pPr indent="-1638967" defTabSz="6518176">
              <a:spcBef>
                <a:spcPct val="0"/>
              </a:spcBef>
              <a:buClr>
                <a:schemeClr val="bg2">
                  <a:lumMod val="50000"/>
                </a:schemeClr>
              </a:buClr>
              <a:buSzPct val="70000"/>
              <a:defRPr/>
            </a:pPr>
            <a:endParaRPr lang="en-US" sz="4000" dirty="0"/>
          </a:p>
          <a:p>
            <a:r>
              <a:rPr lang="en-US" sz="2400" u="sng" dirty="0"/>
              <a:t>Classroom Roster Fall Submission </a:t>
            </a:r>
            <a:endParaRPr lang="en-US" sz="2400" dirty="0"/>
          </a:p>
          <a:p>
            <a:r>
              <a:rPr lang="en-US" sz="2400" dirty="0"/>
              <a:t>Only staff serving an LEA as of the last Friday in September who have a ROLE-ID 087 (Teacher) or ROLE-ID 047 (Long-term Substitute Teacher) and CLASSROOM-POSITION-TYPE of 01 (Teacher of Record) should be reported.</a:t>
            </a:r>
          </a:p>
          <a:p>
            <a:r>
              <a:rPr lang="en-US" sz="2400" dirty="0"/>
              <a:t> </a:t>
            </a:r>
          </a:p>
          <a:p>
            <a:r>
              <a:rPr lang="en-US" sz="2400" u="sng" dirty="0"/>
              <a:t>Classroom Roster Winter Submission</a:t>
            </a:r>
            <a:endParaRPr lang="en-US" sz="2400" dirty="0"/>
          </a:p>
          <a:p>
            <a:r>
              <a:rPr lang="en-US" sz="2400" dirty="0"/>
              <a:t>Only staff serving an LEA as of the last Friday in February who have a ROLE-ID 087 (Teacher) or ROLE-ID 047 (Long-term Substitute Teacher) and CLASSROOM-POSITION-TYPE of 01 (Teacher of Record) should be reported.</a:t>
            </a:r>
          </a:p>
          <a:p>
            <a:r>
              <a:rPr lang="en-US" sz="2400" dirty="0"/>
              <a:t> </a:t>
            </a:r>
            <a:endParaRPr lang="en-US" sz="4000" dirty="0"/>
          </a:p>
          <a:p>
            <a:r>
              <a:rPr lang="en-US" sz="2400" dirty="0"/>
              <a:t>Class Roster Fall Submission: </a:t>
            </a:r>
          </a:p>
          <a:p>
            <a:r>
              <a:rPr lang="en-US" sz="2400" dirty="0"/>
              <a:t>Students enrolled in the LEA in grades 1-12 as of the last Friday in September should be reported as part of the Class Roster Fall Submission. </a:t>
            </a:r>
          </a:p>
          <a:p>
            <a:r>
              <a:rPr lang="en-US" sz="2400" dirty="0"/>
              <a:t>Class Roster Winter Submission: </a:t>
            </a:r>
          </a:p>
          <a:p>
            <a:r>
              <a:rPr lang="en-US" sz="2400" dirty="0"/>
              <a:t>Students enrolled in the LEA in grades EE-12 as of the last Friday in February should be reported as part of the Class Roster Winter Submission. </a:t>
            </a:r>
          </a:p>
          <a:p>
            <a:endParaRPr lang="en-US" sz="4000" dirty="0"/>
          </a:p>
          <a:p>
            <a:pPr indent="-1638967" defTabSz="6518176">
              <a:spcBef>
                <a:spcPct val="0"/>
              </a:spcBef>
              <a:buClr>
                <a:schemeClr val="bg2">
                  <a:lumMod val="50000"/>
                </a:schemeClr>
              </a:buClr>
              <a:buSzPct val="70000"/>
              <a:defRPr/>
            </a:pPr>
            <a:r>
              <a:rPr lang="en-US" sz="4000" dirty="0"/>
              <a:t>(Students that enrolled or withdrew after the snapshot date, that information will not be in the Class Roster submission. Assessment vendors may not be able to link those students to the assessments. We understand the class roster could change after those snapshot dates, but that’s the closest we could get it to providing near real time data to the assessment vendors.)</a:t>
            </a:r>
          </a:p>
          <a:p>
            <a:pPr indent="-1638967" defTabSz="6518176">
              <a:spcBef>
                <a:spcPct val="0"/>
              </a:spcBef>
              <a:buClr>
                <a:schemeClr val="bg2">
                  <a:lumMod val="50000"/>
                </a:schemeClr>
              </a:buClr>
              <a:buSzPct val="70000"/>
              <a:defRPr/>
            </a:pPr>
            <a:endParaRPr lang="en-US" sz="4000" dirty="0"/>
          </a:p>
          <a:p>
            <a:pPr indent="-1638967" defTabSz="6518176">
              <a:spcBef>
                <a:spcPct val="0"/>
              </a:spcBef>
              <a:buClr>
                <a:schemeClr val="bg2">
                  <a:lumMod val="50000"/>
                </a:schemeClr>
              </a:buClr>
              <a:buSzPct val="70000"/>
              <a:defRPr/>
            </a:pPr>
            <a:r>
              <a:rPr lang="en-US" sz="4000" dirty="0"/>
              <a:t>TEDS has been updated to include grades EE, PK, KG in the Class Roster Winter Submission. Class Roster Winter Submission reports will include grades EE, PK and KG data.</a:t>
            </a:r>
          </a:p>
          <a:p>
            <a:pPr indent="-1638967" defTabSz="6518176">
              <a:spcBef>
                <a:spcPct val="0"/>
              </a:spcBef>
              <a:buClr>
                <a:schemeClr val="bg2">
                  <a:lumMod val="50000"/>
                </a:schemeClr>
              </a:buClr>
              <a:buSzPct val="70000"/>
              <a:defRPr/>
            </a:pPr>
            <a:endParaRPr lang="en-US" sz="4000" dirty="0"/>
          </a:p>
          <a:p>
            <a:pPr indent="-1638967" defTabSz="6518176">
              <a:spcBef>
                <a:spcPct val="0"/>
              </a:spcBef>
              <a:buClr>
                <a:schemeClr val="bg2">
                  <a:lumMod val="50000"/>
                </a:schemeClr>
              </a:buClr>
              <a:buSzPct val="70000"/>
              <a:defRPr/>
            </a:pPr>
            <a:endParaRPr lang="en-US" sz="4000"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5</a:t>
            </a:fld>
            <a:endParaRPr lang="en-US"/>
          </a:p>
        </p:txBody>
      </p:sp>
    </p:spTree>
    <p:extLst>
      <p:ext uri="{BB962C8B-B14F-4D97-AF65-F5344CB8AC3E}">
        <p14:creationId xmlns:p14="http://schemas.microsoft.com/office/powerpoint/2010/main" val="1279496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518176">
              <a:defRPr/>
            </a:pPr>
            <a:endParaRPr lang="en-US" sz="8700" dirty="0"/>
          </a:p>
          <a:p>
            <a:pPr defTabSz="6518176">
              <a:defRPr/>
            </a:pPr>
            <a:r>
              <a:rPr lang="en-US" sz="8700" dirty="0"/>
              <a:t>Here is a list of the Interchanges that you guys will need to load in this order into the TSDS  </a:t>
            </a:r>
            <a:r>
              <a:rPr lang="en-US" sz="8700" dirty="0" err="1"/>
              <a:t>edm</a:t>
            </a:r>
            <a:r>
              <a:rPr lang="en-US" sz="8700" dirty="0"/>
              <a:t> application ( looks like 4 files).</a:t>
            </a:r>
          </a:p>
          <a:p>
            <a:pPr defTabSz="6518176">
              <a:defRPr/>
            </a:pPr>
            <a:r>
              <a:rPr lang="en-US" sz="8700" dirty="0"/>
              <a:t> </a:t>
            </a:r>
          </a:p>
          <a:p>
            <a:pPr defTabSz="6518176">
              <a:defRPr/>
            </a:pPr>
            <a:r>
              <a:rPr lang="en-US" sz="8700" dirty="0"/>
              <a:t>Here’s a list of all the complex types by TSDS interchange that need to be loaded into ODS for the Class Roster collection. </a:t>
            </a:r>
          </a:p>
          <a:p>
            <a:pPr defTabSz="6518176">
              <a:defRPr/>
            </a:pPr>
            <a:r>
              <a:rPr lang="en-US" sz="8700" dirty="0">
                <a:latin typeface="Arial"/>
                <a:cs typeface="Arial"/>
              </a:rPr>
              <a:t>Refer to </a:t>
            </a:r>
            <a:r>
              <a:rPr lang="en-US" dirty="0">
                <a:latin typeface="Arial"/>
                <a:cs typeface="Arial"/>
                <a:hlinkClick r:id="rId3"/>
              </a:rPr>
              <a:t>TSDS Web-Enabled Data Standards (TWEDS</a:t>
            </a:r>
            <a:r>
              <a:rPr lang="en-US" dirty="0">
                <a:latin typeface="Arial"/>
                <a:cs typeface="Arial"/>
              </a:rPr>
              <a:t>) </a:t>
            </a:r>
            <a:r>
              <a:rPr lang="en-US" sz="8700" dirty="0">
                <a:latin typeface="Arial"/>
                <a:cs typeface="Arial"/>
              </a:rPr>
              <a:t>for more information.</a:t>
            </a:r>
          </a:p>
          <a:p>
            <a:pPr defTabSz="6518176">
              <a:defRPr/>
            </a:pPr>
            <a:endParaRPr lang="en-US" sz="8700" dirty="0">
              <a:highlight>
                <a:srgbClr val="FFFF00"/>
              </a:highlight>
            </a:endParaRPr>
          </a:p>
          <a:p>
            <a:r>
              <a:rPr lang="en-US" sz="8700" dirty="0"/>
              <a:t>Reminder</a:t>
            </a:r>
            <a:r>
              <a:rPr lang="en-US" sz="8700" b="1" dirty="0"/>
              <a:t>: Load Class Roster interchange files into the ODS using the TSDS collection and not the TSDS PEIMS SUMR collection</a:t>
            </a:r>
            <a:r>
              <a:rPr lang="en-US" sz="8700" dirty="0"/>
              <a:t>.</a:t>
            </a:r>
          </a:p>
          <a:p>
            <a:endParaRPr lang="en-US" sz="8700" dirty="0"/>
          </a:p>
          <a:p>
            <a:endParaRPr lang="en-US" sz="8700" dirty="0">
              <a:highlight>
                <a:srgbClr val="FFFF00"/>
              </a:highlight>
            </a:endParaRPr>
          </a:p>
        </p:txBody>
      </p:sp>
      <p:sp>
        <p:nvSpPr>
          <p:cNvPr id="4" name="Slide Number Placeholder 3"/>
          <p:cNvSpPr>
            <a:spLocks noGrp="1"/>
          </p:cNvSpPr>
          <p:nvPr>
            <p:ph type="sldNum" sz="quarter" idx="5"/>
          </p:nvPr>
        </p:nvSpPr>
        <p:spPr/>
        <p:txBody>
          <a:bodyPr/>
          <a:lstStyle/>
          <a:p>
            <a:fld id="{7872E534-9B96-469B-99C0-8551271B58B1}" type="slidenum">
              <a:rPr lang="en-US" smtClean="0"/>
              <a:pPr/>
              <a:t>6</a:t>
            </a:fld>
            <a:endParaRPr lang="en-US"/>
          </a:p>
        </p:txBody>
      </p:sp>
    </p:spTree>
    <p:extLst>
      <p:ext uri="{BB962C8B-B14F-4D97-AF65-F5344CB8AC3E}">
        <p14:creationId xmlns:p14="http://schemas.microsoft.com/office/powerpoint/2010/main" val="147911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700" dirty="0"/>
              <a:t>Since we’re moving the Class Roster data from PEIMS to TSDS, there will be impact to the PEIMS Summer submission. Here’s the impact. (Review the slide.)</a:t>
            </a:r>
          </a:p>
          <a:p>
            <a:endParaRPr lang="en-US" sz="8700" dirty="0"/>
          </a:p>
          <a:p>
            <a:pPr lvl="0"/>
            <a:r>
              <a:rPr lang="en-US" sz="2400" dirty="0"/>
              <a:t>In PEIMS Summer submission, the Couse Offering and Section Extension complex types will be modified.</a:t>
            </a:r>
          </a:p>
          <a:p>
            <a:pPr lvl="0"/>
            <a:r>
              <a:rPr lang="en-US" sz="2400" dirty="0"/>
              <a:t>TEA will only collect:</a:t>
            </a:r>
          </a:p>
          <a:p>
            <a:pPr marL="344923" indent="-344923">
              <a:buFont typeface="Arial" panose="020B0604020202020204" pitchFamily="34" charset="0"/>
              <a:buChar char="•"/>
            </a:pPr>
            <a:r>
              <a:rPr lang="en-US" sz="2400" dirty="0"/>
              <a:t>all high school courses, </a:t>
            </a:r>
          </a:p>
          <a:p>
            <a:pPr marL="344923" indent="-344923">
              <a:buFont typeface="Arial" panose="020B0604020202020204" pitchFamily="34" charset="0"/>
              <a:buChar char="•"/>
            </a:pPr>
            <a:r>
              <a:rPr lang="en-US" sz="2400" dirty="0"/>
              <a:t>all courses via the </a:t>
            </a:r>
            <a:r>
              <a:rPr lang="en-US" sz="2400" dirty="0" err="1"/>
              <a:t>TxVSN</a:t>
            </a:r>
            <a:r>
              <a:rPr lang="en-US" sz="2400" dirty="0"/>
              <a:t> Online Schools program (grade levels 3 – 12), and</a:t>
            </a:r>
          </a:p>
          <a:p>
            <a:pPr marL="344923" indent="-344923">
              <a:buFont typeface="Arial" panose="020B0604020202020204" pitchFamily="34" charset="0"/>
              <a:buChar char="•"/>
            </a:pPr>
            <a:r>
              <a:rPr lang="en-US" sz="2400" dirty="0"/>
              <a:t>all courses via the </a:t>
            </a:r>
            <a:r>
              <a:rPr lang="en-US" sz="2400" dirty="0" err="1"/>
              <a:t>TxVSN</a:t>
            </a:r>
            <a:r>
              <a:rPr lang="en-US" sz="2400" dirty="0"/>
              <a:t> Statewide Online Course Catalog (grade levels 9 – 12).</a:t>
            </a:r>
            <a:endParaRPr lang="en-US" sz="2400" b="1" dirty="0"/>
          </a:p>
          <a:p>
            <a:pPr defTabSz="1839590">
              <a:defRPr/>
            </a:pPr>
            <a:r>
              <a:rPr lang="en-US" sz="2400" dirty="0"/>
              <a:t>Eliminate of the collection of non-high school course and section information except for certain </a:t>
            </a:r>
            <a:r>
              <a:rPr lang="en-US" sz="2400" dirty="0" err="1"/>
              <a:t>TxVSN</a:t>
            </a:r>
            <a:r>
              <a:rPr lang="en-US" sz="2400" dirty="0"/>
              <a:t> courses as described above.</a:t>
            </a:r>
          </a:p>
          <a:p>
            <a:pPr lvl="0"/>
            <a:endParaRPr lang="en-US" sz="2400" b="1" dirty="0"/>
          </a:p>
          <a:p>
            <a:pPr rtl="0" eaLnBrk="1" fontAlgn="t" latinLnBrk="0" hangingPunct="1"/>
            <a:r>
              <a:rPr lang="en-US" sz="2400" dirty="0"/>
              <a:t>These Staff complex types will no longer be collected in the PEIMS Summer Submission.</a:t>
            </a:r>
          </a:p>
          <a:p>
            <a:pPr rtl="0" eaLnBrk="1" fontAlgn="t" latinLnBrk="0" hangingPunct="1"/>
            <a:r>
              <a:rPr lang="en-US" sz="2400" dirty="0" err="1"/>
              <a:t>StaffExtension</a:t>
            </a:r>
            <a:endParaRPr lang="en-US" sz="2400" dirty="0"/>
          </a:p>
          <a:p>
            <a:pPr rtl="0" eaLnBrk="1" fontAlgn="t" latinLnBrk="0" hangingPunct="1"/>
            <a:r>
              <a:rPr lang="en-US" sz="2400" dirty="0" err="1"/>
              <a:t>StaffEducationOrgEmploymentAssociationExtension</a:t>
            </a:r>
            <a:endParaRPr lang="en-US" sz="2400" dirty="0"/>
          </a:p>
          <a:p>
            <a:pPr rtl="0" eaLnBrk="1" fontAlgn="t" latinLnBrk="0" hangingPunct="1"/>
            <a:r>
              <a:rPr lang="en-US" sz="2400" dirty="0" err="1"/>
              <a:t>TeacherSectionAssociationExtension</a:t>
            </a:r>
            <a:endParaRPr lang="en-US" sz="2400" dirty="0"/>
          </a:p>
          <a:p>
            <a:pPr lvl="0"/>
            <a:endParaRPr lang="en-US" sz="2400" dirty="0"/>
          </a:p>
          <a:p>
            <a:pPr lvl="0"/>
            <a:r>
              <a:rPr lang="en-US" sz="2400" dirty="0"/>
              <a:t>Only collect the </a:t>
            </a:r>
            <a:r>
              <a:rPr lang="en-US" sz="2400" dirty="0" err="1"/>
              <a:t>StudentSectionAssociation</a:t>
            </a:r>
            <a:r>
              <a:rPr lang="en-US" sz="2400" dirty="0"/>
              <a:t> Complex Type where the </a:t>
            </a:r>
            <a:r>
              <a:rPr lang="en-US" sz="2400" b="1" dirty="0"/>
              <a:t>COURSE-COMPLETION-INDICATOR</a:t>
            </a:r>
            <a:r>
              <a:rPr lang="en-US" sz="2400" dirty="0"/>
              <a:t> is “</a:t>
            </a:r>
            <a:r>
              <a:rPr lang="en-US" sz="2400" b="1" dirty="0"/>
              <a:t>1”</a:t>
            </a:r>
            <a:r>
              <a:rPr lang="en-US" sz="2400" dirty="0"/>
              <a:t> (completed) for the following: </a:t>
            </a:r>
          </a:p>
          <a:p>
            <a:pPr marL="344923" indent="-344923">
              <a:buFont typeface="Arial" panose="020B0604020202020204" pitchFamily="34" charset="0"/>
              <a:buChar char="•"/>
            </a:pPr>
            <a:r>
              <a:rPr lang="en-US" sz="2400" dirty="0"/>
              <a:t>all high school courses, </a:t>
            </a:r>
          </a:p>
          <a:p>
            <a:pPr marL="344923" indent="-344923">
              <a:buFont typeface="Arial" panose="020B0604020202020204" pitchFamily="34" charset="0"/>
              <a:buChar char="•"/>
            </a:pPr>
            <a:r>
              <a:rPr lang="en-US" sz="2400" dirty="0"/>
              <a:t>all courses completed via the </a:t>
            </a:r>
            <a:r>
              <a:rPr lang="en-US" sz="2400" dirty="0" err="1"/>
              <a:t>TxVSN</a:t>
            </a:r>
            <a:r>
              <a:rPr lang="en-US" sz="2400" dirty="0"/>
              <a:t> Online Schools program (grade levels 3 - 12),</a:t>
            </a:r>
            <a:r>
              <a:rPr lang="en-US" sz="2000" dirty="0"/>
              <a:t> </a:t>
            </a:r>
            <a:r>
              <a:rPr lang="en-US" sz="2400" dirty="0"/>
              <a:t>and </a:t>
            </a:r>
          </a:p>
          <a:p>
            <a:pPr marL="344923" indent="-344923">
              <a:buFont typeface="Arial" panose="020B0604020202020204" pitchFamily="34" charset="0"/>
              <a:buChar char="•"/>
            </a:pPr>
            <a:r>
              <a:rPr lang="en-US" sz="2400" dirty="0"/>
              <a:t>all courses completed via the </a:t>
            </a:r>
            <a:r>
              <a:rPr lang="en-US" sz="2400" dirty="0" err="1"/>
              <a:t>TxVSN</a:t>
            </a:r>
            <a:r>
              <a:rPr lang="en-US" sz="2400" dirty="0"/>
              <a:t> Statewide Online Course Catalog (grade levels 9 – 12).</a:t>
            </a:r>
          </a:p>
          <a:p>
            <a:pPr lvl="0"/>
            <a:r>
              <a:rPr lang="en-US" sz="2400" b="1" dirty="0"/>
              <a:t>Eliminate of the collection of non-high student </a:t>
            </a:r>
            <a:r>
              <a:rPr lang="en-US" sz="2400" dirty="0"/>
              <a:t>transcript information except for certain </a:t>
            </a:r>
            <a:r>
              <a:rPr lang="en-US" sz="2400" dirty="0" err="1"/>
              <a:t>TxVSN</a:t>
            </a:r>
            <a:r>
              <a:rPr lang="en-US" sz="2400" dirty="0"/>
              <a:t> courses as described above.</a:t>
            </a:r>
          </a:p>
          <a:p>
            <a:pPr lvl="0"/>
            <a:r>
              <a:rPr lang="en-US" sz="2400" b="1" dirty="0"/>
              <a:t>Eliminate the collection of course attempts that are incomplete </a:t>
            </a:r>
            <a:r>
              <a:rPr lang="en-US" sz="2400" dirty="0"/>
              <a:t>(COURSE-COMPLETION-INDICATOR of “0”).</a:t>
            </a:r>
          </a:p>
          <a:p>
            <a:pPr lvl="0"/>
            <a:endParaRPr lang="en-US" sz="2400" dirty="0"/>
          </a:p>
          <a:p>
            <a:endParaRPr lang="en-US" sz="8700" dirty="0"/>
          </a:p>
          <a:p>
            <a:endParaRPr lang="en-US" dirty="0"/>
          </a:p>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7</a:t>
            </a:fld>
            <a:endParaRPr lang="en-US"/>
          </a:p>
        </p:txBody>
      </p:sp>
    </p:spTree>
    <p:extLst>
      <p:ext uri="{BB962C8B-B14F-4D97-AF65-F5344CB8AC3E}">
        <p14:creationId xmlns:p14="http://schemas.microsoft.com/office/powerpoint/2010/main" val="90975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518176"/>
            <a:r>
              <a:rPr lang="en-US" sz="8700" dirty="0"/>
              <a:t>This table shows the TSDS data elements that will be used instead of the PEIMS data elements. </a:t>
            </a:r>
          </a:p>
          <a:p>
            <a:pPr defTabSz="6518176"/>
            <a:r>
              <a:rPr lang="en-US" sz="8700" dirty="0"/>
              <a:t>The </a:t>
            </a:r>
            <a:r>
              <a:rPr lang="en-US" sz="8700" b="1" dirty="0"/>
              <a:t>PEIMS </a:t>
            </a:r>
            <a:r>
              <a:rPr lang="en-US" sz="8700" dirty="0"/>
              <a:t>data elements </a:t>
            </a:r>
            <a:r>
              <a:rPr lang="en-US" sz="8700" b="1" dirty="0"/>
              <a:t>use code values </a:t>
            </a:r>
            <a:r>
              <a:rPr lang="en-US" sz="8700" dirty="0"/>
              <a:t>whereas the LEAs will need to enter a </a:t>
            </a:r>
            <a:r>
              <a:rPr lang="en-US" sz="8700" b="1" dirty="0"/>
              <a:t>description</a:t>
            </a:r>
            <a:r>
              <a:rPr lang="en-US" sz="8700" dirty="0"/>
              <a:t> for the </a:t>
            </a:r>
            <a:r>
              <a:rPr lang="en-US" sz="8700" b="1" dirty="0"/>
              <a:t>TSDS data elements</a:t>
            </a:r>
            <a:r>
              <a:rPr lang="en-US" sz="8700" dirty="0"/>
              <a:t>.</a:t>
            </a:r>
          </a:p>
          <a:p>
            <a:pPr defTabSz="6518176"/>
            <a:endParaRPr lang="en-US" sz="8700" dirty="0"/>
          </a:p>
          <a:p>
            <a:pPr defTabSz="6518176"/>
            <a:r>
              <a:rPr lang="en-US" sz="8700" dirty="0"/>
              <a:t>EX: Population Served in PEIMS is 01, in (TSDS data element)CR Population Served would be the description “regular student” (E1362).</a:t>
            </a:r>
          </a:p>
          <a:p>
            <a:pPr defTabSz="6518176"/>
            <a:endParaRPr lang="en-US" sz="8700" dirty="0"/>
          </a:p>
          <a:p>
            <a:pPr defTabSz="6518176"/>
            <a:endParaRPr lang="en-US" sz="8700" dirty="0"/>
          </a:p>
          <a:p>
            <a:pPr defTabSz="6518176"/>
            <a:endParaRPr lang="en-US" sz="8700" dirty="0"/>
          </a:p>
          <a:p>
            <a:pPr defTabSz="6518176"/>
            <a:r>
              <a:rPr lang="en-US" sz="8700" dirty="0"/>
              <a:t>Reason for change in coding is as you are loading your file into the </a:t>
            </a:r>
            <a:r>
              <a:rPr lang="en-US" sz="8700" dirty="0" err="1"/>
              <a:t>edm</a:t>
            </a:r>
            <a:r>
              <a:rPr lang="en-US" sz="8700" dirty="0"/>
              <a:t>  you might get errors, it is highly recommended to use the Client Side Validation Tool to check the data integrity.</a:t>
            </a:r>
          </a:p>
        </p:txBody>
      </p:sp>
      <p:sp>
        <p:nvSpPr>
          <p:cNvPr id="4" name="Slide Number Placeholder 3"/>
          <p:cNvSpPr>
            <a:spLocks noGrp="1"/>
          </p:cNvSpPr>
          <p:nvPr>
            <p:ph type="sldNum" sz="quarter" idx="5"/>
          </p:nvPr>
        </p:nvSpPr>
        <p:spPr/>
        <p:txBody>
          <a:bodyPr/>
          <a:lstStyle/>
          <a:p>
            <a:fld id="{7872E534-9B96-469B-99C0-8551271B58B1}" type="slidenum">
              <a:rPr lang="en-US" smtClean="0"/>
              <a:pPr/>
              <a:t>8</a:t>
            </a:fld>
            <a:endParaRPr lang="en-US"/>
          </a:p>
        </p:txBody>
      </p:sp>
    </p:spTree>
    <p:extLst>
      <p:ext uri="{BB962C8B-B14F-4D97-AF65-F5344CB8AC3E}">
        <p14:creationId xmlns:p14="http://schemas.microsoft.com/office/powerpoint/2010/main" val="2749453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7948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36278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1284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327035846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pic>
        <p:nvPicPr>
          <p:cNvPr id="5" name="Picture 4" descr="TSDS Logo_Reversed_notext.png">
            <a:extLst>
              <a:ext uri="{FF2B5EF4-FFF2-40B4-BE49-F238E27FC236}">
                <a16:creationId xmlns:a16="http://schemas.microsoft.com/office/drawing/2014/main" id="{891A66AE-6C1D-4699-AAB8-EF18378DC2A3}"/>
              </a:ext>
            </a:extLst>
          </p:cNvPr>
          <p:cNvPicPr>
            <a:picLocks noChangeAspect="1"/>
          </p:cNvPicPr>
          <p:nvPr userDrawn="1"/>
        </p:nvPicPr>
        <p:blipFill>
          <a:blip r:embed="rId3" cstate="print"/>
          <a:stretch>
            <a:fillRect/>
          </a:stretch>
        </p:blipFill>
        <p:spPr>
          <a:xfrm>
            <a:off x="152400" y="152400"/>
            <a:ext cx="1100860" cy="685801"/>
          </a:xfrm>
          <a:prstGeom prst="rect">
            <a:avLst/>
          </a:prstGeom>
        </p:spPr>
      </p:pic>
    </p:spTree>
    <p:extLst>
      <p:ext uri="{BB962C8B-B14F-4D97-AF65-F5344CB8AC3E}">
        <p14:creationId xmlns:p14="http://schemas.microsoft.com/office/powerpoint/2010/main" val="254904481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134802427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1583716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_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600200"/>
            <a:ext cx="7620000" cy="990600"/>
          </a:xfrm>
          <a:prstGeom prst="rect">
            <a:avLst/>
          </a:prstGeom>
        </p:spPr>
        <p:txBody>
          <a:bodyPr anchor="ctr" anchorCtr="0">
            <a:noAutofit/>
          </a:bodyPr>
          <a:lstStyle>
            <a:lvl1pPr algn="l">
              <a:buNone/>
              <a:defRPr sz="3000" b="1" cap="none">
                <a:solidFill>
                  <a:srgbClr val="FFFFFF"/>
                </a:solidFill>
                <a:latin typeface="Arial" pitchFamily="34" charset="0"/>
                <a:cs typeface="Arial" pitchFamily="34" charset="0"/>
              </a:defRPr>
            </a:lvl1pPr>
          </a:lstStyle>
          <a:p>
            <a:r>
              <a:rPr kumimoji="0" lang="en-US"/>
              <a:t>Click to edit Master title style</a:t>
            </a:r>
          </a:p>
        </p:txBody>
      </p:sp>
      <p:pic>
        <p:nvPicPr>
          <p:cNvPr id="11" name="Picture 10" descr="TSDS Logo_Reversed_notext.png"/>
          <p:cNvPicPr>
            <a:picLocks noChangeAspect="1"/>
          </p:cNvPicPr>
          <p:nvPr userDrawn="1"/>
        </p:nvPicPr>
        <p:blipFill>
          <a:blip r:embed="rId2" cstate="print"/>
          <a:stretch>
            <a:fillRect/>
          </a:stretch>
        </p:blipFill>
        <p:spPr>
          <a:xfrm>
            <a:off x="98568" y="1752600"/>
            <a:ext cx="1100860" cy="685801"/>
          </a:xfrm>
          <a:prstGeom prst="rect">
            <a:avLst/>
          </a:prstGeom>
        </p:spPr>
      </p:pic>
      <p:sp>
        <p:nvSpPr>
          <p:cNvPr id="13" name="Slide Number Placeholder 12"/>
          <p:cNvSpPr>
            <a:spLocks noGrp="1"/>
          </p:cNvSpPr>
          <p:nvPr>
            <p:ph type="sldNum" sz="quarter" idx="11"/>
          </p:nvPr>
        </p:nvSpPr>
        <p:spPr>
          <a:xfrm>
            <a:off x="152400" y="64770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35960995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cSld name="1_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F0C4421-5918-4AA3-AE4A-C36EDD2FD6E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8811817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540994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4238638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84809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2803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699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7782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55550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514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060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78130928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765" r:id="rId18"/>
    <p:sldLayoutId id="2147483740" r:id="rId19"/>
    <p:sldLayoutId id="2147483741" r:id="rId20"/>
    <p:sldLayoutId id="2147483742" r:id="rId21"/>
    <p:sldLayoutId id="2147483764" r:id="rId22"/>
    <p:sldLayoutId id="2147483746" r:id="rId23"/>
    <p:sldLayoutId id="2147483763" r:id="rId2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hyperlink" Target="https://teatexas.visualstudio.com/e539a5ee-5c1f-4bb0-afd1-f9d8a4f6727e/_apis/wit/attachments/4c1b43fa-3156-47e6-a775-7ec5c10cc35e?fileName=image.png"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tealprod.tea.state.tx.us/TWEDS/" TargetMode="External"/><Relationship Id="rId3" Type="http://schemas.openxmlformats.org/officeDocument/2006/relationships/notesSlide" Target="../notesSlides/notesSlide23.xml"/><Relationship Id="rId7" Type="http://schemas.openxmlformats.org/officeDocument/2006/relationships/hyperlink" Target="https://www.texasstudentdatasystem.org/sites/texasstudentdatasystem.org/files/2019-09/Delete%20Utility%20Reload%20Guide%2009102019.pdf"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nam10.safelinks.protection.outlook.com/?url=https%3A%2F%2Ftealprod.tea.state.tx.us%2Ftims%2Fbrowse%2FTSDSKB-587&amp;data=02%7C01%7CShabana.Momin%40tea.texas.gov%7C245e5e0ab81a4942055608d73c6e9bec%7C65d6b3c3723648189613248dbd713a6f%7C0%7C0%7C637044318062265872&amp;sdata=aexsI8GyFGFL4FIMq%2Bnm9bO60S%2BnaaPtCsehUEB2FNQ%3D&amp;reserved=0" TargetMode="External"/><Relationship Id="rId5" Type="http://schemas.openxmlformats.org/officeDocument/2006/relationships/hyperlink" Target="https://www.texasstudentdatasystem.org/TSDS/TEDS/1920P/TSDS_PEIMS_Data_Standards/" TargetMode="External"/><Relationship Id="rId4" Type="http://schemas.openxmlformats.org/officeDocument/2006/relationships/hyperlink" Target="https://tea.texas.gov/About_TEA/News_and_Multimedia/Correspondence/TAA_Letters/Class_Roster_in_the_Texas_Student_Data_System"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www.texasstudentdatasystem.org/" TargetMode="External"/><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2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990" y="870099"/>
            <a:ext cx="2832442"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1D4E9"/>
                </a:solidFill>
                <a:effectLst/>
                <a:uLnTx/>
                <a:uFillTx/>
                <a:latin typeface="Tw Cen MT"/>
                <a:ea typeface="+mn-ea"/>
                <a:cs typeface="+mn-cs"/>
              </a:rPr>
              <a:t>Simple Solution. Brighter Futures.</a:t>
            </a:r>
            <a:endParaRPr kumimoji="0" lang="en-US" sz="1600" b="0" i="0" u="none" strike="noStrike" kern="1200" cap="none" spc="0" normalizeH="0" baseline="0" noProof="0">
              <a:ln>
                <a:noFill/>
              </a:ln>
              <a:solidFill>
                <a:srgbClr val="FFFFFF"/>
              </a:solidFill>
              <a:effectLst/>
              <a:uLnTx/>
              <a:uFillTx/>
              <a:latin typeface="Tw Cen MT"/>
              <a:ea typeface="+mn-ea"/>
              <a:cs typeface="+mn-cs"/>
            </a:endParaRPr>
          </a:p>
        </p:txBody>
      </p:sp>
      <p:sp>
        <p:nvSpPr>
          <p:cNvPr id="10" name="TextBox 4"/>
          <p:cNvSpPr txBox="1"/>
          <p:nvPr/>
        </p:nvSpPr>
        <p:spPr>
          <a:xfrm>
            <a:off x="2438400" y="6260068"/>
            <a:ext cx="6477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w Cen MT"/>
                <a:ea typeface="+mn-ea"/>
                <a:cs typeface="+mn-cs"/>
              </a:rPr>
              <a:t>Texas Education Agency</a:t>
            </a:r>
          </a:p>
        </p:txBody>
      </p:sp>
      <p:sp>
        <p:nvSpPr>
          <p:cNvPr id="11" name="Title 8"/>
          <p:cNvSpPr txBox="1">
            <a:spLocks/>
          </p:cNvSpPr>
          <p:nvPr/>
        </p:nvSpPr>
        <p:spPr>
          <a:xfrm>
            <a:off x="0" y="3367671"/>
            <a:ext cx="9144000" cy="533400"/>
          </a:xfrm>
          <a:prstGeom prst="rect">
            <a:avLst/>
          </a:prstGeom>
        </p:spPr>
        <p:txBody>
          <a:bodyPr vert="horz" anchor="b">
            <a:normAutofit fontScale="92500" lnSpcReduction="10000"/>
          </a:bodyPr>
          <a:lstStyle>
            <a:lvl1pPr algn="l" rtl="0" eaLnBrk="1" latinLnBrk="0" hangingPunct="1">
              <a:spcBef>
                <a:spcPct val="0"/>
              </a:spcBef>
              <a:buNone/>
              <a:defRPr kumimoji="0" sz="4400" kern="1200" cap="all" baseline="0">
                <a:solidFill>
                  <a:schemeClr val="tx1"/>
                </a:solidFill>
                <a:latin typeface="+mj-lt"/>
                <a:ea typeface="+mj-ea"/>
                <a:cs typeface="+mj-cs"/>
              </a:defRPr>
            </a:lvl1pPr>
          </a:lstStyle>
          <a:p>
            <a:pPr algn="ctr">
              <a:defRPr/>
            </a:pPr>
            <a:r>
              <a:rPr lang="en-US" sz="3400" b="1" cap="none">
                <a:solidFill>
                  <a:srgbClr val="C5EEF3"/>
                </a:solidFill>
                <a:latin typeface="Tw Cen MT Condensed"/>
              </a:rPr>
              <a:t>Refresher</a:t>
            </a:r>
            <a:r>
              <a:rPr kumimoji="0" lang="en-US" sz="3400" b="1" i="0" u="none" strike="noStrike" kern="1200" cap="none" spc="0" normalizeH="0" baseline="0" noProof="0">
                <a:ln>
                  <a:noFill/>
                </a:ln>
                <a:solidFill>
                  <a:srgbClr val="C5EEF3"/>
                </a:solidFill>
                <a:effectLst/>
                <a:uLnTx/>
                <a:uFillTx/>
                <a:latin typeface="Tw Cen MT Condensed"/>
                <a:ea typeface="+mj-ea"/>
                <a:cs typeface="+mj-cs"/>
              </a:rPr>
              <a:t> Training</a:t>
            </a:r>
            <a:r>
              <a:rPr lang="en-US" sz="3400" b="1" cap="none">
                <a:solidFill>
                  <a:srgbClr val="C5EEF3"/>
                </a:solidFill>
                <a:latin typeface="Tw Cen MT Condensed"/>
              </a:rPr>
              <a:t> </a:t>
            </a:r>
            <a:endParaRPr kumimoji="0" lang="en-US" sz="3400" b="1" i="0" u="none" strike="noStrike" kern="1200" cap="none" spc="0" normalizeH="0" baseline="0" noProof="0">
              <a:ln>
                <a:noFill/>
              </a:ln>
              <a:solidFill>
                <a:srgbClr val="C5EEF3"/>
              </a:solidFill>
              <a:effectLst/>
              <a:uLnTx/>
              <a:uFillTx/>
              <a:latin typeface="Tw Cen MT"/>
              <a:ea typeface="+mj-ea"/>
              <a:cs typeface="+mj-cs"/>
            </a:endParaRPr>
          </a:p>
        </p:txBody>
      </p:sp>
      <p:sp>
        <p:nvSpPr>
          <p:cNvPr id="3" name="TextBox 2"/>
          <p:cNvSpPr txBox="1"/>
          <p:nvPr/>
        </p:nvSpPr>
        <p:spPr>
          <a:xfrm>
            <a:off x="228600" y="2342369"/>
            <a:ext cx="8458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FFFF"/>
                </a:solidFill>
                <a:effectLst/>
                <a:uLnTx/>
                <a:uFillTx/>
                <a:latin typeface="Tw Cen MT"/>
                <a:ea typeface="+mn-ea"/>
                <a:cs typeface="+mn-cs"/>
              </a:rPr>
              <a:t>Class Roster</a:t>
            </a:r>
          </a:p>
        </p:txBody>
      </p:sp>
      <p:sp>
        <p:nvSpPr>
          <p:cNvPr id="2" name="Slide Number Placeholder 1">
            <a:extLst>
              <a:ext uri="{FF2B5EF4-FFF2-40B4-BE49-F238E27FC236}">
                <a16:creationId xmlns:a16="http://schemas.microsoft.com/office/drawing/2014/main" id="{2E275E63-92E8-4C8C-B9B9-20ED13D7D228}"/>
              </a:ext>
            </a:extLst>
          </p:cNvPr>
          <p:cNvSpPr>
            <a:spLocks noGrp="1"/>
          </p:cNvSpPr>
          <p:nvPr>
            <p:ph type="sldNum" sz="quarter" idx="12"/>
          </p:nvPr>
        </p:nvSpPr>
        <p:spPr>
          <a:xfrm>
            <a:off x="8267700" y="6477000"/>
            <a:ext cx="8382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CCF0F5"/>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srgbClr val="CCF0F5"/>
              </a:solidFill>
              <a:effectLst/>
              <a:uLnTx/>
              <a:uFillTx/>
              <a:latin typeface="Tw Cen MT Condensed" panose="020B0606020104020203" pitchFamily="34" charset="0"/>
              <a:ea typeface="+mn-ea"/>
              <a:cs typeface="+mn-cs"/>
            </a:endParaRPr>
          </a:p>
        </p:txBody>
      </p:sp>
      <p:sp>
        <p:nvSpPr>
          <p:cNvPr id="7" name="Title 8">
            <a:extLst>
              <a:ext uri="{FF2B5EF4-FFF2-40B4-BE49-F238E27FC236}">
                <a16:creationId xmlns:a16="http://schemas.microsoft.com/office/drawing/2014/main" id="{B0F94D88-8750-4C35-AB45-621D77C0FF07}"/>
              </a:ext>
            </a:extLst>
          </p:cNvPr>
          <p:cNvSpPr txBox="1">
            <a:spLocks/>
          </p:cNvSpPr>
          <p:nvPr/>
        </p:nvSpPr>
        <p:spPr>
          <a:xfrm>
            <a:off x="0" y="3955325"/>
            <a:ext cx="9144000" cy="5334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F0D5CA"/>
                </a:solidFill>
                <a:effectLst/>
                <a:uLnTx/>
                <a:uFillTx/>
                <a:latin typeface="Tw Cen MT Condensed"/>
                <a:ea typeface="+mj-ea"/>
                <a:cs typeface="+mj-cs"/>
              </a:rPr>
              <a:t>January 14</a:t>
            </a:r>
            <a:r>
              <a:rPr lang="en-US" sz="1800" b="1" cap="none">
                <a:solidFill>
                  <a:srgbClr val="F0D5CA"/>
                </a:solidFill>
                <a:latin typeface="Tw Cen MT Condensed"/>
              </a:rPr>
              <a:t>, </a:t>
            </a:r>
            <a:r>
              <a:rPr kumimoji="0" lang="en-US" sz="1800" b="1" i="0" u="none" strike="noStrike" kern="1200" cap="none" spc="0" normalizeH="0" baseline="0" noProof="0">
                <a:ln>
                  <a:noFill/>
                </a:ln>
                <a:solidFill>
                  <a:srgbClr val="F0D5CA"/>
                </a:solidFill>
                <a:effectLst/>
                <a:uLnTx/>
                <a:uFillTx/>
                <a:latin typeface="Tw Cen MT Condensed"/>
                <a:ea typeface="+mj-ea"/>
                <a:cs typeface="+mj-cs"/>
              </a:rPr>
              <a:t>2020</a:t>
            </a:r>
            <a:endParaRPr kumimoji="0" lang="en-US" sz="1800" b="1" i="0" u="none" strike="noStrike" kern="1200" cap="none" spc="0" normalizeH="0" baseline="0" noProof="0">
              <a:ln>
                <a:noFill/>
              </a:ln>
              <a:solidFill>
                <a:srgbClr val="F0D5CA"/>
              </a:solidFill>
              <a:effectLst/>
              <a:uLnTx/>
              <a:uFillTx/>
              <a:latin typeface="Tw Cen MT"/>
              <a:ea typeface="+mj-ea"/>
              <a:cs typeface="+mj-cs"/>
            </a:endParaRPr>
          </a:p>
        </p:txBody>
      </p:sp>
    </p:spTree>
    <p:extLst>
      <p:ext uri="{BB962C8B-B14F-4D97-AF65-F5344CB8AC3E}">
        <p14:creationId xmlns:p14="http://schemas.microsoft.com/office/powerpoint/2010/main" val="358518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44380"/>
            <a:ext cx="7414010" cy="793820"/>
          </a:xfrm>
        </p:spPr>
        <p:txBody>
          <a:bodyPr>
            <a:normAutofit/>
          </a:bodyPr>
          <a:lstStyle/>
          <a:p>
            <a:r>
              <a:rPr lang="en-US" sz="2600">
                <a:latin typeface="Tw Cen MT" panose="020B0602020104020603" pitchFamily="34" charset="0"/>
              </a:rPr>
              <a:t>Class roster data flow overview</a:t>
            </a:r>
          </a:p>
        </p:txBody>
      </p:sp>
      <p:pic>
        <p:nvPicPr>
          <p:cNvPr id="5" name="Picture 4"/>
          <p:cNvPicPr>
            <a:picLocks noChangeAspect="1"/>
          </p:cNvPicPr>
          <p:nvPr/>
        </p:nvPicPr>
        <p:blipFill>
          <a:blip r:embed="rId3"/>
          <a:stretch>
            <a:fillRect/>
          </a:stretch>
        </p:blipFill>
        <p:spPr>
          <a:xfrm>
            <a:off x="1219200" y="1143000"/>
            <a:ext cx="6934200" cy="5115634"/>
          </a:xfrm>
          <a:prstGeom prst="rect">
            <a:avLst/>
          </a:prstGeom>
        </p:spPr>
      </p:pic>
      <p:pic>
        <p:nvPicPr>
          <p:cNvPr id="8" name="Picture 7">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4400" y="6473989"/>
            <a:ext cx="381000" cy="384011"/>
          </a:xfrm>
          <a:prstGeom prst="rect">
            <a:avLst/>
          </a:prstGeom>
        </p:spPr>
      </p:pic>
      <p:sp>
        <p:nvSpPr>
          <p:cNvPr id="9" name="Rectangle 8">
            <a:extLst>
              <a:ext uri="{FF2B5EF4-FFF2-40B4-BE49-F238E27FC236}">
                <a16:creationId xmlns:a16="http://schemas.microsoft.com/office/drawing/2014/main" id="{9D12F9A7-EC5D-4357-B924-956A74A073D5}"/>
              </a:ext>
            </a:extLst>
          </p:cNvPr>
          <p:cNvSpPr/>
          <p:nvPr/>
        </p:nvSpPr>
        <p:spPr>
          <a:xfrm>
            <a:off x="4269962" y="4108603"/>
            <a:ext cx="1295400" cy="7620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E2A7C3-8BC1-4962-ACED-1C1DF611E6AD}"/>
              </a:ext>
            </a:extLst>
          </p:cNvPr>
          <p:cNvSpPr/>
          <p:nvPr/>
        </p:nvSpPr>
        <p:spPr>
          <a:xfrm>
            <a:off x="1295400" y="3276600"/>
            <a:ext cx="914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F6F139-F847-42C9-8547-22373E9660DD}"/>
              </a:ext>
            </a:extLst>
          </p:cNvPr>
          <p:cNvSpPr/>
          <p:nvPr/>
        </p:nvSpPr>
        <p:spPr>
          <a:xfrm>
            <a:off x="628652" y="980365"/>
            <a:ext cx="8210547" cy="5375991"/>
          </a:xfrm>
          <a:prstGeom prst="rect">
            <a:avLst/>
          </a:prstGeom>
          <a:noFill/>
          <a:ln>
            <a:solidFill>
              <a:schemeClr val="accent2">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2DF4AE-8B0B-4C5B-BEF6-D5BC9EE38765}"/>
              </a:ext>
            </a:extLst>
          </p:cNvPr>
          <p:cNvSpPr>
            <a:spLocks noGrp="1"/>
          </p:cNvSpPr>
          <p:nvPr>
            <p:ph type="sldNum" sz="quarter" idx="12"/>
          </p:nvPr>
        </p:nvSpPr>
        <p:spPr>
          <a:xfrm>
            <a:off x="7086600" y="6518991"/>
            <a:ext cx="2057400" cy="365125"/>
          </a:xfrm>
        </p:spPr>
        <p:txBody>
          <a:bodyPr/>
          <a:lstStyle/>
          <a:p>
            <a:fld id="{25037DA4-2335-4A87-8586-64B2BAB08211}" type="slidenum">
              <a:rPr lang="en-US" smtClean="0"/>
              <a:pPr/>
              <a:t>9</a:t>
            </a:fld>
            <a:endParaRPr lang="en-US"/>
          </a:p>
        </p:txBody>
      </p:sp>
      <p:cxnSp>
        <p:nvCxnSpPr>
          <p:cNvPr id="6" name="Straight Connector 5">
            <a:extLst>
              <a:ext uri="{FF2B5EF4-FFF2-40B4-BE49-F238E27FC236}">
                <a16:creationId xmlns:a16="http://schemas.microsoft.com/office/drawing/2014/main" id="{71345C18-55F6-48E5-BF92-F1E30E985343}"/>
              </a:ext>
            </a:extLst>
          </p:cNvPr>
          <p:cNvCxnSpPr>
            <a:cxnSpLocks/>
          </p:cNvCxnSpPr>
          <p:nvPr/>
        </p:nvCxnSpPr>
        <p:spPr>
          <a:xfrm>
            <a:off x="4191000" y="2743200"/>
            <a:ext cx="0" cy="3276600"/>
          </a:xfrm>
          <a:prstGeom prst="line">
            <a:avLst/>
          </a:prstGeom>
          <a:ln w="57150">
            <a:solidFill>
              <a:srgbClr val="FFFF00"/>
            </a:solidFill>
          </a:ln>
          <a:effectLst>
            <a:innerShdw blurRad="63500" dist="50800" dir="162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7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4380"/>
            <a:ext cx="7620000" cy="793820"/>
          </a:xfrm>
          <a:prstGeom prst="rect">
            <a:avLst/>
          </a:prstGeom>
        </p:spPr>
        <p:txBody>
          <a:bodyPr>
            <a:noAutofit/>
          </a:bodyPr>
          <a:lstStyle/>
          <a:p>
            <a:r>
              <a:rPr lang="en-US" sz="2600">
                <a:latin typeface="Tw Cen MT" panose="020B0602020104020603" pitchFamily="34" charset="0"/>
              </a:rPr>
              <a:t>TEAL Roles for class roster</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a:xfrm>
            <a:off x="7086600" y="6492875"/>
            <a:ext cx="2057400" cy="365125"/>
          </a:xfrm>
        </p:spPr>
        <p:txBody>
          <a:bodyPr/>
          <a:lstStyle/>
          <a:p>
            <a:fld id="{25037DA4-2335-4A87-8586-64B2BAB08211}" type="slidenum">
              <a:rPr lang="en-US" smtClean="0"/>
              <a:pPr/>
              <a:t>10</a:t>
            </a:fld>
            <a:endParaRPr lang="en-US"/>
          </a:p>
        </p:txBody>
      </p:sp>
      <p:sp>
        <p:nvSpPr>
          <p:cNvPr id="9" name="Rectangle 8">
            <a:extLst>
              <a:ext uri="{FF2B5EF4-FFF2-40B4-BE49-F238E27FC236}">
                <a16:creationId xmlns:a16="http://schemas.microsoft.com/office/drawing/2014/main" id="{A410D17E-AE53-47EB-87B0-443DE1155419}"/>
              </a:ext>
            </a:extLst>
          </p:cNvPr>
          <p:cNvSpPr/>
          <p:nvPr/>
        </p:nvSpPr>
        <p:spPr>
          <a:xfrm>
            <a:off x="861890" y="4090009"/>
            <a:ext cx="7420219" cy="1189673"/>
          </a:xfrm>
          <a:prstGeom prst="rect">
            <a:avLst/>
          </a:prstGeom>
          <a:solidFill>
            <a:srgbClr val="63D3D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A67E7C-B86D-4E88-9D25-5E5550F30ED7}"/>
              </a:ext>
            </a:extLst>
          </p:cNvPr>
          <p:cNvSpPr/>
          <p:nvPr/>
        </p:nvSpPr>
        <p:spPr>
          <a:xfrm>
            <a:off x="865620" y="864568"/>
            <a:ext cx="7416490" cy="1113114"/>
          </a:xfrm>
          <a:prstGeom prst="rect">
            <a:avLst/>
          </a:prstGeom>
          <a:solidFill>
            <a:srgbClr val="E3F6F9"/>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F2FC15-3159-4F48-97BD-01CA19BF780E}"/>
              </a:ext>
            </a:extLst>
          </p:cNvPr>
          <p:cNvSpPr/>
          <p:nvPr/>
        </p:nvSpPr>
        <p:spPr>
          <a:xfrm>
            <a:off x="865619" y="1977682"/>
            <a:ext cx="7416490" cy="1113114"/>
          </a:xfrm>
          <a:prstGeom prst="rect">
            <a:avLst/>
          </a:prstGeom>
          <a:solidFill>
            <a:schemeClr val="accent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08F853-E490-44B0-9C39-9ABC070C325D}"/>
              </a:ext>
            </a:extLst>
          </p:cNvPr>
          <p:cNvSpPr/>
          <p:nvPr/>
        </p:nvSpPr>
        <p:spPr>
          <a:xfrm>
            <a:off x="861890" y="3099768"/>
            <a:ext cx="7420220" cy="1113114"/>
          </a:xfrm>
          <a:prstGeom prst="rect">
            <a:avLst/>
          </a:prstGeom>
          <a:solidFill>
            <a:schemeClr val="bg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0D68AD-26E5-4E8A-84B0-9DA9A335BA69}"/>
              </a:ext>
            </a:extLst>
          </p:cNvPr>
          <p:cNvSpPr/>
          <p:nvPr/>
        </p:nvSpPr>
        <p:spPr>
          <a:xfrm>
            <a:off x="924535" y="968677"/>
            <a:ext cx="7420220" cy="4462760"/>
          </a:xfrm>
          <a:prstGeom prst="rect">
            <a:avLst/>
          </a:prstGeom>
        </p:spPr>
        <p:txBody>
          <a:bodyPr wrap="square">
            <a:spAutoFit/>
          </a:bodyPr>
          <a:lstStyle/>
          <a:p>
            <a:pPr>
              <a:buClr>
                <a:schemeClr val="accent2">
                  <a:lumMod val="50000"/>
                </a:schemeClr>
              </a:buClr>
              <a:buSzPct val="70000"/>
            </a:pPr>
            <a:endParaRPr lang="en-US" sz="600" b="1"/>
          </a:p>
          <a:p>
            <a:pPr>
              <a:buClr>
                <a:schemeClr val="accent2">
                  <a:lumMod val="50000"/>
                </a:schemeClr>
              </a:buClr>
              <a:buSzPct val="70000"/>
            </a:pPr>
            <a:r>
              <a:rPr lang="en-US" sz="1600" b="1"/>
              <a:t>Class LEA Data Viewer</a:t>
            </a:r>
          </a:p>
          <a:p>
            <a:pPr lvl="1">
              <a:buClr>
                <a:schemeClr val="accent2">
                  <a:lumMod val="50000"/>
                </a:schemeClr>
              </a:buClr>
              <a:buSzPct val="70000"/>
            </a:pPr>
            <a:r>
              <a:rPr lang="en-US" sz="1400"/>
              <a:t>This role cannot edit data. This role can monitor data promotions and data validations and generate reports.</a:t>
            </a:r>
          </a:p>
          <a:p>
            <a:pPr>
              <a:buClr>
                <a:schemeClr val="accent2">
                  <a:lumMod val="50000"/>
                </a:schemeClr>
              </a:buClr>
              <a:buSzPct val="70000"/>
            </a:pPr>
            <a:endParaRPr lang="en-US" sz="1600"/>
          </a:p>
          <a:p>
            <a:pPr>
              <a:buClr>
                <a:schemeClr val="accent2">
                  <a:lumMod val="50000"/>
                </a:schemeClr>
              </a:buClr>
              <a:buSzPct val="70000"/>
            </a:pPr>
            <a:endParaRPr lang="en-US" sz="1600" b="1"/>
          </a:p>
          <a:p>
            <a:pPr>
              <a:buClr>
                <a:schemeClr val="accent2">
                  <a:lumMod val="50000"/>
                </a:schemeClr>
              </a:buClr>
              <a:buSzPct val="70000"/>
            </a:pPr>
            <a:r>
              <a:rPr lang="en-US" sz="1600" b="1"/>
              <a:t>Class LEA Data Promoter</a:t>
            </a:r>
          </a:p>
          <a:p>
            <a:pPr lvl="1">
              <a:buClr>
                <a:schemeClr val="accent2">
                  <a:lumMod val="50000"/>
                </a:schemeClr>
              </a:buClr>
              <a:buSzPct val="70000"/>
            </a:pPr>
            <a:r>
              <a:rPr lang="en-US" sz="1400"/>
              <a:t>This role initiates the promotion which will move the data from the ODS. This role can schedule and monitor promotions, schedule and monitor validations, and generate reports.</a:t>
            </a:r>
          </a:p>
          <a:p>
            <a:pPr>
              <a:buClr>
                <a:schemeClr val="accent2">
                  <a:lumMod val="50000"/>
                </a:schemeClr>
              </a:buClr>
              <a:buSzPct val="70000"/>
            </a:pPr>
            <a:endParaRPr lang="en-US" sz="1600" b="1"/>
          </a:p>
          <a:p>
            <a:pPr>
              <a:buClr>
                <a:schemeClr val="accent2">
                  <a:lumMod val="50000"/>
                </a:schemeClr>
              </a:buClr>
              <a:buSzPct val="70000"/>
            </a:pPr>
            <a:r>
              <a:rPr lang="en-US" sz="1600" b="1"/>
              <a:t>Class LEA Data Completer</a:t>
            </a:r>
          </a:p>
          <a:p>
            <a:pPr lvl="1">
              <a:buClr>
                <a:schemeClr val="accent2">
                  <a:lumMod val="50000"/>
                </a:schemeClr>
              </a:buClr>
              <a:buSzPct val="70000"/>
            </a:pPr>
            <a:r>
              <a:rPr lang="en-US" sz="1400"/>
              <a:t>This role formally certifies the completeness and accuracy of their data and finalizes the collection. In addition, this role can also schedule and monitor promotions, schedule and monitor validations, and generate reports.</a:t>
            </a:r>
          </a:p>
          <a:p>
            <a:pPr lvl="1">
              <a:buClr>
                <a:schemeClr val="accent2">
                  <a:lumMod val="50000"/>
                </a:schemeClr>
              </a:buClr>
              <a:buSzPct val="70000"/>
            </a:pPr>
            <a:endParaRPr lang="en-US" sz="1600"/>
          </a:p>
          <a:p>
            <a:pPr>
              <a:buClr>
                <a:schemeClr val="accent2">
                  <a:lumMod val="50000"/>
                </a:schemeClr>
              </a:buClr>
              <a:buSzPct val="70000"/>
            </a:pPr>
            <a:r>
              <a:rPr lang="en-US" sz="1600" b="1"/>
              <a:t>Class LEA Data Approver</a:t>
            </a:r>
          </a:p>
          <a:p>
            <a:pPr lvl="1">
              <a:buClr>
                <a:schemeClr val="accent2">
                  <a:lumMod val="50000"/>
                </a:schemeClr>
              </a:buClr>
              <a:buSzPct val="70000"/>
            </a:pPr>
            <a:r>
              <a:rPr lang="en-US" sz="1400"/>
              <a:t>This role is generally for the Approver at the LEA. The role will allow the LEA to request an extension for the Class Roster collection in extreme situations.</a:t>
            </a:r>
          </a:p>
          <a:p>
            <a:pPr lvl="1">
              <a:buClr>
                <a:schemeClr val="accent2">
                  <a:lumMod val="50000"/>
                </a:schemeClr>
              </a:buClr>
              <a:buSzPct val="70000"/>
            </a:pPr>
            <a:endParaRPr lang="en-US" sz="1600"/>
          </a:p>
        </p:txBody>
      </p:sp>
      <p:sp>
        <p:nvSpPr>
          <p:cNvPr id="11" name="Rectangle 10">
            <a:extLst>
              <a:ext uri="{FF2B5EF4-FFF2-40B4-BE49-F238E27FC236}">
                <a16:creationId xmlns:a16="http://schemas.microsoft.com/office/drawing/2014/main" id="{EC546652-1A3A-451B-A384-459543B136D9}"/>
              </a:ext>
            </a:extLst>
          </p:cNvPr>
          <p:cNvSpPr/>
          <p:nvPr/>
        </p:nvSpPr>
        <p:spPr>
          <a:xfrm>
            <a:off x="869133" y="5284168"/>
            <a:ext cx="7412976" cy="1110103"/>
          </a:xfrm>
          <a:prstGeom prst="rect">
            <a:avLst/>
          </a:prstGeom>
          <a:solidFill>
            <a:srgbClr val="3DC8D7"/>
          </a:solidFill>
          <a:ln w="28575">
            <a:solidFill>
              <a:srgbClr val="008495"/>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pPr marL="0" lvl="1">
              <a:buClr>
                <a:schemeClr val="accent2">
                  <a:lumMod val="50000"/>
                </a:schemeClr>
              </a:buClr>
              <a:buSzPct val="70000"/>
            </a:pPr>
            <a:r>
              <a:rPr lang="en-US" sz="1600" b="1">
                <a:solidFill>
                  <a:schemeClr val="tx1"/>
                </a:solidFill>
              </a:rPr>
              <a:t>  Class ESC Data Viewer</a:t>
            </a:r>
            <a:endParaRPr lang="en-US" sz="1400">
              <a:solidFill>
                <a:schemeClr val="tx1"/>
              </a:solidFill>
            </a:endParaRPr>
          </a:p>
          <a:p>
            <a:pPr lvl="1">
              <a:spcBef>
                <a:spcPts val="50"/>
              </a:spcBef>
              <a:spcAft>
                <a:spcPts val="50"/>
              </a:spcAft>
              <a:buClr>
                <a:schemeClr val="accent2">
                  <a:lumMod val="50000"/>
                </a:schemeClr>
              </a:buClr>
              <a:buSzPct val="70000"/>
              <a:tabLst>
                <a:tab pos="548640" algn="l"/>
              </a:tabLst>
            </a:pPr>
            <a:r>
              <a:rPr lang="en-US" sz="1400">
                <a:solidFill>
                  <a:schemeClr val="tx1"/>
                </a:solidFill>
              </a:rPr>
              <a:t>   This role will allow the ESCs to monitor promotions and validations for their LEAs and view   </a:t>
            </a:r>
          </a:p>
          <a:p>
            <a:pPr lvl="1">
              <a:spcBef>
                <a:spcPts val="50"/>
              </a:spcBef>
              <a:spcAft>
                <a:spcPts val="50"/>
              </a:spcAft>
              <a:buClr>
                <a:schemeClr val="accent2">
                  <a:lumMod val="50000"/>
                </a:schemeClr>
              </a:buClr>
              <a:buSzPct val="70000"/>
              <a:tabLst>
                <a:tab pos="548640" algn="l"/>
              </a:tabLst>
            </a:pPr>
            <a:r>
              <a:rPr lang="en-US" sz="1400">
                <a:solidFill>
                  <a:schemeClr val="tx1"/>
                </a:solidFill>
              </a:rPr>
              <a:t>   reports.</a:t>
            </a:r>
          </a:p>
        </p:txBody>
      </p:sp>
      <p:pic>
        <p:nvPicPr>
          <p:cNvPr id="14" name="Picture 13">
            <a:hlinkClick r:id="rId4" action="ppaction://hlinksldjump"/>
            <a:extLst>
              <a:ext uri="{FF2B5EF4-FFF2-40B4-BE49-F238E27FC236}">
                <a16:creationId xmlns:a16="http://schemas.microsoft.com/office/drawing/2014/main" id="{0D6D1A5F-8D7D-430E-86C5-20E5A972537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4400" y="6473989"/>
            <a:ext cx="381000" cy="384011"/>
          </a:xfrm>
          <a:prstGeom prst="rect">
            <a:avLst/>
          </a:prstGeom>
        </p:spPr>
      </p:pic>
    </p:spTree>
    <p:custDataLst>
      <p:tags r:id="rId1"/>
    </p:custDataLst>
    <p:extLst>
      <p:ext uri="{BB962C8B-B14F-4D97-AF65-F5344CB8AC3E}">
        <p14:creationId xmlns:p14="http://schemas.microsoft.com/office/powerpoint/2010/main" val="84641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86600" y="6492875"/>
            <a:ext cx="2057400" cy="365125"/>
          </a:xfrm>
        </p:spPr>
        <p:txBody>
          <a:bodyPr>
            <a:normAutofit/>
          </a:bodyPr>
          <a:lstStyle/>
          <a:p>
            <a:fld id="{25037DA4-2335-4A87-8586-64B2BAB08211}" type="slidenum">
              <a:rPr lang="en-US" smtClean="0"/>
              <a:pPr/>
              <a:t>11</a:t>
            </a:fld>
            <a:endParaRPr lang="en-US"/>
          </a:p>
        </p:txBody>
      </p:sp>
      <p:sp>
        <p:nvSpPr>
          <p:cNvPr id="2" name="Title 1"/>
          <p:cNvSpPr>
            <a:spLocks noGrp="1"/>
          </p:cNvSpPr>
          <p:nvPr>
            <p:ph type="title"/>
          </p:nvPr>
        </p:nvSpPr>
        <p:spPr>
          <a:xfrm>
            <a:off x="623888" y="5195455"/>
            <a:ext cx="7886700" cy="1024370"/>
          </a:xfrm>
        </p:spPr>
        <p:txBody>
          <a:bodyPr>
            <a:normAutofit/>
          </a:bodyPr>
          <a:lstStyle/>
          <a:p>
            <a:r>
              <a:rPr lang="en-US" sz="3400">
                <a:latin typeface="Tw Cen MT" panose="020B0602020104020603" pitchFamily="34" charset="0"/>
              </a:rPr>
              <a:t>Class roster reports (New)</a:t>
            </a:r>
            <a:endParaRPr lang="en-US" sz="3400">
              <a:latin typeface="+mn-lt"/>
            </a:endParaRPr>
          </a:p>
        </p:txBody>
      </p:sp>
    </p:spTree>
    <p:extLst>
      <p:ext uri="{BB962C8B-B14F-4D97-AF65-F5344CB8AC3E}">
        <p14:creationId xmlns:p14="http://schemas.microsoft.com/office/powerpoint/2010/main" val="83921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a:xfrm>
            <a:off x="7048499" y="6492875"/>
            <a:ext cx="2057400" cy="365125"/>
          </a:xfrm>
        </p:spPr>
        <p:txBody>
          <a:bodyPr/>
          <a:lstStyle/>
          <a:p>
            <a:fld id="{2F0C4421-5918-4AA3-AE4A-C36EDD2FD6EB}" type="slidenum">
              <a:rPr lang="en-US" smtClean="0"/>
              <a:pPr/>
              <a:t>12</a:t>
            </a:fld>
            <a:endParaRPr lang="en-US"/>
          </a:p>
        </p:txBody>
      </p:sp>
      <p:graphicFrame>
        <p:nvGraphicFramePr>
          <p:cNvPr id="2" name="Table 1">
            <a:extLst>
              <a:ext uri="{FF2B5EF4-FFF2-40B4-BE49-F238E27FC236}">
                <a16:creationId xmlns:a16="http://schemas.microsoft.com/office/drawing/2014/main" id="{D2A325C0-68F8-46E4-B176-510CDC1D4C08}"/>
              </a:ext>
            </a:extLst>
          </p:cNvPr>
          <p:cNvGraphicFramePr>
            <a:graphicFrameLocks noGrp="1"/>
          </p:cNvGraphicFramePr>
          <p:nvPr>
            <p:extLst>
              <p:ext uri="{D42A27DB-BD31-4B8C-83A1-F6EECF244321}">
                <p14:modId xmlns:p14="http://schemas.microsoft.com/office/powerpoint/2010/main" val="3701082776"/>
              </p:ext>
            </p:extLst>
          </p:nvPr>
        </p:nvGraphicFramePr>
        <p:xfrm>
          <a:off x="517546" y="814011"/>
          <a:ext cx="8088572" cy="5251527"/>
        </p:xfrm>
        <a:graphic>
          <a:graphicData uri="http://schemas.openxmlformats.org/drawingml/2006/table">
            <a:tbl>
              <a:tblPr firstRow="1" bandRow="1">
                <a:tableStyleId>{93296810-A885-4BE3-A3E7-6D5BEEA58F35}</a:tableStyleId>
              </a:tblPr>
              <a:tblGrid>
                <a:gridCol w="1521245">
                  <a:extLst>
                    <a:ext uri="{9D8B030D-6E8A-4147-A177-3AD203B41FA5}">
                      <a16:colId xmlns:a16="http://schemas.microsoft.com/office/drawing/2014/main" val="2532679998"/>
                    </a:ext>
                  </a:extLst>
                </a:gridCol>
                <a:gridCol w="2300419">
                  <a:extLst>
                    <a:ext uri="{9D8B030D-6E8A-4147-A177-3AD203B41FA5}">
                      <a16:colId xmlns:a16="http://schemas.microsoft.com/office/drawing/2014/main" val="3849144091"/>
                    </a:ext>
                  </a:extLst>
                </a:gridCol>
                <a:gridCol w="2003591">
                  <a:extLst>
                    <a:ext uri="{9D8B030D-6E8A-4147-A177-3AD203B41FA5}">
                      <a16:colId xmlns:a16="http://schemas.microsoft.com/office/drawing/2014/main" val="2633588958"/>
                    </a:ext>
                  </a:extLst>
                </a:gridCol>
                <a:gridCol w="2263317">
                  <a:extLst>
                    <a:ext uri="{9D8B030D-6E8A-4147-A177-3AD203B41FA5}">
                      <a16:colId xmlns:a16="http://schemas.microsoft.com/office/drawing/2014/main" val="2405200982"/>
                    </a:ext>
                  </a:extLst>
                </a:gridCol>
              </a:tblGrid>
              <a:tr h="926578">
                <a:tc>
                  <a:txBody>
                    <a:bodyPr/>
                    <a:lstStyle/>
                    <a:p>
                      <a:pPr algn="ctr"/>
                      <a:r>
                        <a:rPr lang="en-US" sz="1400" kern="1200">
                          <a:solidFill>
                            <a:schemeClr val="tx1"/>
                          </a:solidFill>
                          <a:latin typeface="Tw Cen MT" panose="020B0602020104020603" pitchFamily="34" charset="0"/>
                          <a:ea typeface="+mn-ea"/>
                          <a:cs typeface="+mn-cs"/>
                        </a:rPr>
                        <a:t>TSDS Class Roster </a:t>
                      </a:r>
                    </a:p>
                    <a:p>
                      <a:pPr algn="ctr"/>
                      <a:r>
                        <a:rPr lang="en-US" sz="1400" kern="1200">
                          <a:solidFill>
                            <a:schemeClr val="tx1"/>
                          </a:solidFill>
                          <a:latin typeface="Tw Cen MT" panose="020B0602020104020603" pitchFamily="34" charset="0"/>
                          <a:ea typeface="+mn-ea"/>
                          <a:cs typeface="+mn-cs"/>
                        </a:rPr>
                        <a:t>Report #</a:t>
                      </a:r>
                    </a:p>
                  </a:txBody>
                  <a:tcPr anchor="ctr"/>
                </a:tc>
                <a:tc>
                  <a:txBody>
                    <a:bodyPr/>
                    <a:lstStyle/>
                    <a:p>
                      <a:pPr algn="ctr"/>
                      <a:r>
                        <a:rPr lang="en-US" sz="1400" kern="1200">
                          <a:solidFill>
                            <a:schemeClr val="tx1"/>
                          </a:solidFill>
                          <a:latin typeface="Tw Cen MT" panose="020B0602020104020603" pitchFamily="34" charset="0"/>
                          <a:ea typeface="+mn-ea"/>
                          <a:cs typeface="+mn-cs"/>
                        </a:rPr>
                        <a:t>TSDS Class Roster</a:t>
                      </a:r>
                    </a:p>
                    <a:p>
                      <a:pPr algn="ctr"/>
                      <a:r>
                        <a:rPr lang="en-US" sz="1400" kern="1200">
                          <a:solidFill>
                            <a:schemeClr val="tx1"/>
                          </a:solidFill>
                          <a:latin typeface="Tw Cen MT" panose="020B0602020104020603" pitchFamily="34" charset="0"/>
                          <a:ea typeface="+mn-ea"/>
                          <a:cs typeface="+mn-cs"/>
                        </a:rPr>
                        <a:t> Report Name</a:t>
                      </a:r>
                    </a:p>
                  </a:txBody>
                  <a:tcPr anchor="ctr"/>
                </a:tc>
                <a:tc>
                  <a:txBody>
                    <a:bodyPr/>
                    <a:lstStyle/>
                    <a:p>
                      <a:pPr algn="ctr"/>
                      <a:r>
                        <a:rPr lang="en-US" sz="1400" kern="1200">
                          <a:solidFill>
                            <a:schemeClr val="tx1"/>
                          </a:solidFill>
                          <a:latin typeface="Tw Cen MT" panose="020B0602020104020603" pitchFamily="34" charset="0"/>
                          <a:ea typeface="+mn-ea"/>
                          <a:cs typeface="+mn-cs"/>
                        </a:rPr>
                        <a:t>TSDS PEIMS </a:t>
                      </a:r>
                    </a:p>
                    <a:p>
                      <a:pPr algn="ctr"/>
                      <a:r>
                        <a:rPr lang="en-US" sz="1400" kern="1200">
                          <a:solidFill>
                            <a:schemeClr val="tx1"/>
                          </a:solidFill>
                          <a:latin typeface="Tw Cen MT" panose="020B0602020104020603" pitchFamily="34" charset="0"/>
                          <a:ea typeface="+mn-ea"/>
                          <a:cs typeface="+mn-cs"/>
                        </a:rPr>
                        <a:t>Legacy Report </a:t>
                      </a:r>
                      <a:r>
                        <a:rPr lang="en-US" sz="1400" b="1" kern="1200">
                          <a:solidFill>
                            <a:schemeClr val="tx1"/>
                          </a:solidFill>
                          <a:latin typeface="Tw Cen MT" panose="020B0602020104020603"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latin typeface="Tw Cen MT" panose="020B06020201040206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Tw Cen MT" panose="020B0602020104020603" pitchFamily="34" charset="0"/>
                          <a:ea typeface="+mn-ea"/>
                          <a:cs typeface="+mn-cs"/>
                        </a:rPr>
                        <a:t>TSDS PEIMS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Tw Cen MT" panose="020B0602020104020603" pitchFamily="34" charset="0"/>
                          <a:ea typeface="+mn-ea"/>
                          <a:cs typeface="+mn-cs"/>
                        </a:rPr>
                        <a:t>Legacy Report Name</a:t>
                      </a:r>
                    </a:p>
                    <a:p>
                      <a:pPr algn="ctr"/>
                      <a:endParaRPr lang="en-US" sz="1400" kern="1200">
                        <a:solidFill>
                          <a:schemeClr val="tx1"/>
                        </a:solidFill>
                        <a:latin typeface="Tw Cen MT" panose="020B0602020104020603" pitchFamily="34" charset="0"/>
                        <a:ea typeface="+mn-ea"/>
                        <a:cs typeface="+mn-cs"/>
                      </a:endParaRPr>
                    </a:p>
                  </a:txBody>
                  <a:tcPr anchor="ctr"/>
                </a:tc>
                <a:extLst>
                  <a:ext uri="{0D108BD9-81ED-4DB2-BD59-A6C34878D82A}">
                    <a16:rowId xmlns:a16="http://schemas.microsoft.com/office/drawing/2014/main" val="2437908705"/>
                  </a:ext>
                </a:extLst>
              </a:tr>
              <a:tr h="771522">
                <a:tc>
                  <a:txBody>
                    <a:bodyPr/>
                    <a:lstStyle/>
                    <a:p>
                      <a:pPr marL="0" algn="ctr" defTabSz="914400" rtl="0" eaLnBrk="1" latinLnBrk="0" hangingPunct="1"/>
                      <a:r>
                        <a:rPr lang="en-US" sz="1600" kern="1200">
                          <a:solidFill>
                            <a:schemeClr val="dk1"/>
                          </a:solidFill>
                          <a:latin typeface="+mn-lt"/>
                          <a:ea typeface="+mn-ea"/>
                          <a:cs typeface="+mn-cs"/>
                        </a:rPr>
                        <a:t>CLS1-100-001</a:t>
                      </a:r>
                    </a:p>
                    <a:p>
                      <a:pPr marL="0" algn="ctr" defTabSz="914400" rtl="0" eaLnBrk="1" latinLnBrk="0" hangingPunct="1"/>
                      <a:r>
                        <a:rPr lang="en-US" sz="1600" kern="1200">
                          <a:solidFill>
                            <a:schemeClr val="dk1"/>
                          </a:solidFill>
                          <a:latin typeface="+mn-lt"/>
                          <a:ea typeface="+mn-ea"/>
                          <a:cs typeface="+mn-cs"/>
                        </a:rPr>
                        <a:t>CLS2-100-001</a:t>
                      </a:r>
                    </a:p>
                  </a:txBody>
                  <a:tcPr anchor="ctr"/>
                </a:tc>
                <a:tc>
                  <a:txBody>
                    <a:bodyPr/>
                    <a:lstStyle/>
                    <a:p>
                      <a:pPr marL="0" algn="ctr" defTabSz="914400" rtl="0" eaLnBrk="1" latinLnBrk="0" hangingPunct="1"/>
                      <a:r>
                        <a:rPr lang="en-US" sz="1600" kern="1200">
                          <a:solidFill>
                            <a:schemeClr val="dk1"/>
                          </a:solidFill>
                          <a:latin typeface="+mn-lt"/>
                          <a:ea typeface="+mn-ea"/>
                          <a:cs typeface="+mn-cs"/>
                        </a:rPr>
                        <a:t>Student Class Roster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PDM3-112-001</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Class Roster</a:t>
                      </a:r>
                      <a:r>
                        <a:rPr lang="en-US" sz="1600" b="1" kern="1200" dirty="0">
                          <a:solidFill>
                            <a:schemeClr val="dk1"/>
                          </a:solidFill>
                          <a:latin typeface="+mn-lt"/>
                          <a:ea typeface="+mn-ea"/>
                          <a:cs typeface="+mn-cs"/>
                        </a:rPr>
                        <a:t>*</a:t>
                      </a:r>
                    </a:p>
                  </a:txBody>
                  <a:tcPr anchor="ctr"/>
                </a:tc>
                <a:extLst>
                  <a:ext uri="{0D108BD9-81ED-4DB2-BD59-A6C34878D82A}">
                    <a16:rowId xmlns:a16="http://schemas.microsoft.com/office/drawing/2014/main" val="1417906126"/>
                  </a:ext>
                </a:extLst>
              </a:tr>
              <a:tr h="707025">
                <a:tc>
                  <a:txBody>
                    <a:bodyPr/>
                    <a:lstStyle/>
                    <a:p>
                      <a:pPr marL="0" algn="ctr" defTabSz="914400" rtl="0" eaLnBrk="1" latinLnBrk="0" hangingPunct="1"/>
                      <a:r>
                        <a:rPr lang="en-US" sz="1600" kern="1200">
                          <a:solidFill>
                            <a:schemeClr val="dk1"/>
                          </a:solidFill>
                          <a:latin typeface="+mn-lt"/>
                          <a:ea typeface="+mn-ea"/>
                          <a:cs typeface="+mn-cs"/>
                        </a:rPr>
                        <a:t>CLS1-100-002</a:t>
                      </a:r>
                    </a:p>
                    <a:p>
                      <a:pPr marL="0" algn="ctr" defTabSz="914400" rtl="0" eaLnBrk="1" latinLnBrk="0" hangingPunct="1"/>
                      <a:r>
                        <a:rPr lang="en-US" sz="1600" kern="1200">
                          <a:solidFill>
                            <a:schemeClr val="dk1"/>
                          </a:solidFill>
                          <a:latin typeface="+mn-lt"/>
                          <a:ea typeface="+mn-ea"/>
                          <a:cs typeface="+mn-cs"/>
                        </a:rPr>
                        <a:t>CLS2-100-002</a:t>
                      </a:r>
                    </a:p>
                  </a:txBody>
                  <a:tcPr anchor="ctr"/>
                </a:tc>
                <a:tc>
                  <a:txBody>
                    <a:bodyPr/>
                    <a:lstStyle/>
                    <a:p>
                      <a:pPr marL="0" algn="ctr" defTabSz="914400" rtl="0" eaLnBrk="1" latinLnBrk="0" hangingPunct="1"/>
                      <a:r>
                        <a:rPr lang="en-US" sz="1600" kern="1200">
                          <a:solidFill>
                            <a:schemeClr val="dk1"/>
                          </a:solidFill>
                          <a:latin typeface="+mn-lt"/>
                          <a:ea typeface="+mn-ea"/>
                          <a:cs typeface="+mn-cs"/>
                        </a:rPr>
                        <a:t>Student Class Schedule</a:t>
                      </a:r>
                    </a:p>
                  </a:txBody>
                  <a:tcPr anchor="ctr"/>
                </a:tc>
                <a:tc>
                  <a:txBody>
                    <a:bodyPr/>
                    <a:lstStyle/>
                    <a:p>
                      <a:pPr marL="0" algn="ctr" defTabSz="914400" rtl="0" eaLnBrk="1" latinLnBrk="0" hangingPunct="1"/>
                      <a:r>
                        <a:rPr lang="en-US" sz="1600" kern="1200">
                          <a:solidFill>
                            <a:schemeClr val="dk1"/>
                          </a:solidFill>
                          <a:latin typeface="+mn-lt"/>
                          <a:ea typeface="+mn-ea"/>
                          <a:cs typeface="+mn-cs"/>
                        </a:rPr>
                        <a:t>PDM3-113-001</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Student Class Schedule</a:t>
                      </a:r>
                      <a:r>
                        <a:rPr lang="en-US" sz="1600" b="1" kern="1200" dirty="0">
                          <a:solidFill>
                            <a:schemeClr val="dk1"/>
                          </a:solidFill>
                          <a:latin typeface="+mn-lt"/>
                          <a:ea typeface="+mn-ea"/>
                          <a:cs typeface="+mn-cs"/>
                        </a:rPr>
                        <a:t>*</a:t>
                      </a:r>
                    </a:p>
                  </a:txBody>
                  <a:tcPr anchor="ctr"/>
                </a:tc>
                <a:extLst>
                  <a:ext uri="{0D108BD9-81ED-4DB2-BD59-A6C34878D82A}">
                    <a16:rowId xmlns:a16="http://schemas.microsoft.com/office/drawing/2014/main" val="3308883177"/>
                  </a:ext>
                </a:extLst>
              </a:tr>
              <a:tr h="707025">
                <a:tc>
                  <a:txBody>
                    <a:bodyPr/>
                    <a:lstStyle/>
                    <a:p>
                      <a:pPr marL="0" algn="ctr" defTabSz="914400" rtl="0" eaLnBrk="1" latinLnBrk="0" hangingPunct="1"/>
                      <a:r>
                        <a:rPr lang="en-US" sz="1600" kern="1200">
                          <a:solidFill>
                            <a:schemeClr val="dk1"/>
                          </a:solidFill>
                          <a:latin typeface="+mn-lt"/>
                          <a:ea typeface="+mn-ea"/>
                          <a:cs typeface="+mn-cs"/>
                        </a:rPr>
                        <a:t>CLS1-100-003</a:t>
                      </a:r>
                    </a:p>
                    <a:p>
                      <a:pPr marL="0" algn="ctr" defTabSz="914400" rtl="0" eaLnBrk="1" latinLnBrk="0" hangingPunct="1"/>
                      <a:r>
                        <a:rPr lang="en-US" sz="1600" kern="1200">
                          <a:solidFill>
                            <a:schemeClr val="dk1"/>
                          </a:solidFill>
                          <a:latin typeface="+mn-lt"/>
                          <a:ea typeface="+mn-ea"/>
                          <a:cs typeface="+mn-cs"/>
                        </a:rPr>
                        <a:t>CLS2-100-003</a:t>
                      </a:r>
                    </a:p>
                  </a:txBody>
                  <a:tcPr anchor="b"/>
                </a:tc>
                <a:tc>
                  <a:txBody>
                    <a:bodyPr/>
                    <a:lstStyle/>
                    <a:p>
                      <a:pPr marL="0" algn="ctr" defTabSz="914400" rtl="0" eaLnBrk="1" latinLnBrk="0" hangingPunct="1"/>
                      <a:r>
                        <a:rPr lang="en-US" sz="1600" kern="1200">
                          <a:solidFill>
                            <a:schemeClr val="dk1"/>
                          </a:solidFill>
                          <a:latin typeface="+mn-lt"/>
                          <a:ea typeface="+mn-ea"/>
                          <a:cs typeface="+mn-cs"/>
                        </a:rPr>
                        <a:t>Staff Class Assignment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PDM3-114-002</a:t>
                      </a:r>
                    </a:p>
                  </a:txBody>
                  <a:tcPr anchor="ctr"/>
                </a:tc>
                <a:tc>
                  <a:txBody>
                    <a:bodyPr/>
                    <a:lstStyle/>
                    <a:p>
                      <a:pPr marL="0" algn="ctr" defTabSz="914400" rtl="0" eaLnBrk="1" latinLnBrk="0" hangingPunct="1"/>
                      <a:r>
                        <a:rPr lang="en-US" sz="1600" kern="1200">
                          <a:solidFill>
                            <a:schemeClr val="dk1"/>
                          </a:solidFill>
                          <a:latin typeface="+mn-lt"/>
                          <a:ea typeface="+mn-ea"/>
                          <a:cs typeface="+mn-cs"/>
                        </a:rPr>
                        <a:t>Staff Class Assignment**</a:t>
                      </a:r>
                    </a:p>
                  </a:txBody>
                  <a:tcPr anchor="ctr"/>
                </a:tc>
                <a:extLst>
                  <a:ext uri="{0D108BD9-81ED-4DB2-BD59-A6C34878D82A}">
                    <a16:rowId xmlns:a16="http://schemas.microsoft.com/office/drawing/2014/main" val="3578468133"/>
                  </a:ext>
                </a:extLst>
              </a:tr>
              <a:tr h="707025">
                <a:tc>
                  <a:txBody>
                    <a:bodyPr/>
                    <a:lstStyle/>
                    <a:p>
                      <a:pPr marL="0" algn="ctr" defTabSz="914400" rtl="0" eaLnBrk="1" latinLnBrk="0" hangingPunct="1"/>
                      <a:r>
                        <a:rPr lang="en-US" sz="1600" kern="1200">
                          <a:solidFill>
                            <a:schemeClr val="dk1"/>
                          </a:solidFill>
                          <a:latin typeface="+mn-lt"/>
                          <a:ea typeface="+mn-ea"/>
                          <a:cs typeface="+mn-cs"/>
                        </a:rPr>
                        <a:t>CLS1-100-004</a:t>
                      </a:r>
                    </a:p>
                    <a:p>
                      <a:pPr marL="0" algn="ctr" defTabSz="914400" rtl="0" eaLnBrk="1" latinLnBrk="0" hangingPunct="1"/>
                      <a:r>
                        <a:rPr lang="en-US" sz="1600" kern="1200">
                          <a:solidFill>
                            <a:schemeClr val="dk1"/>
                          </a:solidFill>
                          <a:latin typeface="+mn-lt"/>
                          <a:ea typeface="+mn-ea"/>
                          <a:cs typeface="+mn-cs"/>
                        </a:rPr>
                        <a:t>CLS2-100-004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Teacher Class Summary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PDM3-114-001</a:t>
                      </a:r>
                    </a:p>
                  </a:txBody>
                  <a:tcPr anchor="ctr"/>
                </a:tc>
                <a:tc>
                  <a:txBody>
                    <a:bodyPr/>
                    <a:lstStyle/>
                    <a:p>
                      <a:pPr marL="0" algn="ctr" defTabSz="914400" rtl="0" eaLnBrk="1" latinLnBrk="0" hangingPunct="1"/>
                      <a:r>
                        <a:rPr lang="en-US" sz="1600" kern="1200">
                          <a:solidFill>
                            <a:schemeClr val="dk1"/>
                          </a:solidFill>
                          <a:latin typeface="+mn-lt"/>
                          <a:ea typeface="+mn-ea"/>
                          <a:cs typeface="+mn-cs"/>
                        </a:rPr>
                        <a:t>Teacher Class Summary**</a:t>
                      </a:r>
                    </a:p>
                  </a:txBody>
                  <a:tcPr anchor="ctr"/>
                </a:tc>
                <a:extLst>
                  <a:ext uri="{0D108BD9-81ED-4DB2-BD59-A6C34878D82A}">
                    <a16:rowId xmlns:a16="http://schemas.microsoft.com/office/drawing/2014/main" val="174858668"/>
                  </a:ext>
                </a:extLst>
              </a:tr>
              <a:tr h="707025">
                <a:tc>
                  <a:txBody>
                    <a:bodyPr/>
                    <a:lstStyle/>
                    <a:p>
                      <a:pPr marL="0" algn="ctr" defTabSz="914400" rtl="0" eaLnBrk="1" latinLnBrk="0" hangingPunct="1"/>
                      <a:r>
                        <a:rPr lang="en-US" sz="1600" kern="1200">
                          <a:solidFill>
                            <a:schemeClr val="dk1"/>
                          </a:solidFill>
                          <a:latin typeface="+mn-lt"/>
                          <a:ea typeface="+mn-ea"/>
                          <a:cs typeface="+mn-cs"/>
                        </a:rPr>
                        <a:t>CLS1-100-005</a:t>
                      </a:r>
                    </a:p>
                    <a:p>
                      <a:pPr marL="0" algn="ctr" defTabSz="914400" rtl="0" eaLnBrk="1" latinLnBrk="0" hangingPunct="1"/>
                      <a:r>
                        <a:rPr lang="en-US" sz="1600" kern="1200">
                          <a:solidFill>
                            <a:schemeClr val="dk1"/>
                          </a:solidFill>
                          <a:latin typeface="+mn-lt"/>
                          <a:ea typeface="+mn-ea"/>
                          <a:cs typeface="+mn-cs"/>
                        </a:rPr>
                        <a:t>CLS2-100-005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Staff Roster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PDM3-111-005</a:t>
                      </a:r>
                    </a:p>
                  </a:txBody>
                  <a:tcPr anchor="ctr"/>
                </a:tc>
                <a:tc>
                  <a:txBody>
                    <a:bodyPr/>
                    <a:lstStyle/>
                    <a:p>
                      <a:pPr marL="0" algn="ctr" defTabSz="914400" rtl="0" eaLnBrk="1" latinLnBrk="0" hangingPunct="1"/>
                      <a:r>
                        <a:rPr lang="en-US" sz="1600" kern="1200">
                          <a:solidFill>
                            <a:schemeClr val="dk1"/>
                          </a:solidFill>
                          <a:latin typeface="+mn-lt"/>
                          <a:ea typeface="+mn-ea"/>
                          <a:cs typeface="+mn-cs"/>
                        </a:rPr>
                        <a:t>Staff Roster**</a:t>
                      </a:r>
                    </a:p>
                  </a:txBody>
                  <a:tcPr anchor="ctr"/>
                </a:tc>
                <a:extLst>
                  <a:ext uri="{0D108BD9-81ED-4DB2-BD59-A6C34878D82A}">
                    <a16:rowId xmlns:a16="http://schemas.microsoft.com/office/drawing/2014/main" val="2530688645"/>
                  </a:ext>
                </a:extLst>
              </a:tr>
              <a:tr h="707025">
                <a:tc>
                  <a:txBody>
                    <a:bodyPr/>
                    <a:lstStyle/>
                    <a:p>
                      <a:pPr marL="0" algn="ctr" defTabSz="914400" rtl="0" eaLnBrk="1" latinLnBrk="0" hangingPunct="1"/>
                      <a:r>
                        <a:rPr lang="en-US" sz="1600" kern="1200">
                          <a:solidFill>
                            <a:schemeClr val="dk1"/>
                          </a:solidFill>
                          <a:latin typeface="+mn-lt"/>
                          <a:ea typeface="+mn-ea"/>
                          <a:cs typeface="+mn-cs"/>
                        </a:rPr>
                        <a:t>CLS1-100-006</a:t>
                      </a:r>
                    </a:p>
                    <a:p>
                      <a:pPr marL="0" algn="ctr" defTabSz="914400" rtl="0" eaLnBrk="1" latinLnBrk="0" hangingPunct="1"/>
                      <a:r>
                        <a:rPr lang="en-US" sz="1600" kern="1200">
                          <a:solidFill>
                            <a:schemeClr val="dk1"/>
                          </a:solidFill>
                          <a:latin typeface="+mn-lt"/>
                          <a:ea typeface="+mn-ea"/>
                          <a:cs typeface="+mn-cs"/>
                        </a:rPr>
                        <a:t>CLS2-100-006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Submission Summary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latin typeface="+mn-lt"/>
                          <a:ea typeface="+mn-ea"/>
                          <a:cs typeface="+mn-cs"/>
                        </a:rPr>
                        <a:t>PDM3-230-002</a:t>
                      </a:r>
                    </a:p>
                  </a:txBody>
                  <a:tcPr anchor="ctr"/>
                </a:tc>
                <a:tc>
                  <a:txBody>
                    <a:bodyPr/>
                    <a:lstStyle/>
                    <a:p>
                      <a:pPr marL="0" algn="ctr" defTabSz="914400" rtl="0" eaLnBrk="1" latinLnBrk="0" hangingPunct="1"/>
                      <a:r>
                        <a:rPr lang="en-US" sz="1600" kern="1200" dirty="0">
                          <a:solidFill>
                            <a:schemeClr val="dk1"/>
                          </a:solidFill>
                          <a:latin typeface="+mn-lt"/>
                          <a:ea typeface="+mn-ea"/>
                          <a:cs typeface="+mn-cs"/>
                        </a:rPr>
                        <a:t>Submission Summary*</a:t>
                      </a:r>
                    </a:p>
                  </a:txBody>
                  <a:tcPr anchor="ctr"/>
                </a:tc>
                <a:extLst>
                  <a:ext uri="{0D108BD9-81ED-4DB2-BD59-A6C34878D82A}">
                    <a16:rowId xmlns:a16="http://schemas.microsoft.com/office/drawing/2014/main" val="2185806742"/>
                  </a:ext>
                </a:extLst>
              </a:tr>
            </a:tbl>
          </a:graphicData>
        </a:graphic>
      </p:graphicFrame>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141026" y="44380"/>
            <a:ext cx="8088573" cy="793820"/>
          </a:xfrm>
        </p:spPr>
        <p:txBody>
          <a:bodyPr>
            <a:noAutofit/>
          </a:bodyPr>
          <a:lstStyle/>
          <a:p>
            <a:r>
              <a:rPr lang="en-US" sz="3200"/>
              <a:t>TSDS Class Roster reports </a:t>
            </a:r>
          </a:p>
        </p:txBody>
      </p:sp>
      <p:sp>
        <p:nvSpPr>
          <p:cNvPr id="3" name="TextBox 2">
            <a:extLst>
              <a:ext uri="{FF2B5EF4-FFF2-40B4-BE49-F238E27FC236}">
                <a16:creationId xmlns:a16="http://schemas.microsoft.com/office/drawing/2014/main" id="{C0A58AE3-5E55-4BA8-8909-109FCFAB2EF6}"/>
              </a:ext>
            </a:extLst>
          </p:cNvPr>
          <p:cNvSpPr txBox="1"/>
          <p:nvPr/>
        </p:nvSpPr>
        <p:spPr>
          <a:xfrm>
            <a:off x="456586" y="6016770"/>
            <a:ext cx="7559653" cy="523220"/>
          </a:xfrm>
          <a:prstGeom prst="rect">
            <a:avLst/>
          </a:prstGeom>
          <a:noFill/>
        </p:spPr>
        <p:txBody>
          <a:bodyPr wrap="square" rtlCol="0">
            <a:spAutoFit/>
          </a:bodyPr>
          <a:lstStyle/>
          <a:p>
            <a:r>
              <a:rPr lang="en-US" sz="1400" b="1"/>
              <a:t>*Remain in TSDS PEIMS SUMR</a:t>
            </a:r>
          </a:p>
          <a:p>
            <a:r>
              <a:rPr lang="en-US" sz="1400" b="1"/>
              <a:t>**Removed from TSDS PEIMS SUMR</a:t>
            </a:r>
          </a:p>
        </p:txBody>
      </p:sp>
      <p:sp>
        <p:nvSpPr>
          <p:cNvPr id="6" name="Rectangle 5">
            <a:extLst>
              <a:ext uri="{FF2B5EF4-FFF2-40B4-BE49-F238E27FC236}">
                <a16:creationId xmlns:a16="http://schemas.microsoft.com/office/drawing/2014/main" id="{94A45965-DD7C-4BC9-8BCC-16174E069DC8}"/>
              </a:ext>
            </a:extLst>
          </p:cNvPr>
          <p:cNvSpPr/>
          <p:nvPr/>
        </p:nvSpPr>
        <p:spPr>
          <a:xfrm>
            <a:off x="4267200" y="3196045"/>
            <a:ext cx="4399878" cy="2211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8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248" y="-49263"/>
            <a:ext cx="8001000" cy="793820"/>
          </a:xfrm>
          <a:prstGeom prst="rect">
            <a:avLst/>
          </a:prstGeom>
        </p:spPr>
        <p:txBody>
          <a:bodyPr>
            <a:noAutofit/>
          </a:bodyPr>
          <a:lstStyle/>
          <a:p>
            <a:br>
              <a:rPr lang="en-US" sz="3200"/>
            </a:br>
            <a:br>
              <a:rPr lang="en-US" sz="3200"/>
            </a:br>
            <a:r>
              <a:rPr lang="en-US" sz="3600"/>
              <a:t>STUDENT CLASS ROSTER report </a:t>
            </a:r>
            <a:br>
              <a:rPr lang="en-US" sz="2000"/>
            </a:br>
            <a:r>
              <a:rPr lang="en-US" sz="2000"/>
              <a:t>(TSDS PEIMS </a:t>
            </a:r>
            <a:r>
              <a:rPr lang="en-US" sz="2000">
                <a:cs typeface="Arial" pitchFamily="34" charset="0"/>
              </a:rPr>
              <a:t>Legacy Report #: PDM3-112-001)</a:t>
            </a:r>
            <a:br>
              <a:rPr lang="en-US" sz="2800">
                <a:cs typeface="Arial" pitchFamily="34" charset="0"/>
              </a:rPr>
            </a:br>
            <a:br>
              <a:rPr lang="en-US" sz="2800">
                <a:solidFill>
                  <a:schemeClr val="dk1"/>
                </a:solidFill>
              </a:rPr>
            </a:br>
            <a:endParaRPr lang="en-US" sz="2800">
              <a:latin typeface="+mn-lt"/>
            </a:endParaRPr>
          </a:p>
        </p:txBody>
      </p:sp>
      <p:sp>
        <p:nvSpPr>
          <p:cNvPr id="5" name="Slide Number Placeholder 4"/>
          <p:cNvSpPr>
            <a:spLocks noGrp="1"/>
          </p:cNvSpPr>
          <p:nvPr>
            <p:ph type="sldNum" sz="quarter" idx="12"/>
          </p:nvPr>
        </p:nvSpPr>
        <p:spPr>
          <a:xfrm>
            <a:off x="7086600" y="6517416"/>
            <a:ext cx="2057400" cy="365125"/>
          </a:xfrm>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lang="en-US" sz="1200">
                <a:latin typeface="Tw Cen MT Condensed" panose="020B0606020104020203"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lang="en-US" sz="1200">
              <a:latin typeface="Tw Cen MT Condensed" panose="020B0606020104020203" pitchFamily="34" charset="0"/>
              <a:cs typeface="+mn-cs"/>
            </a:endParaRPr>
          </a:p>
        </p:txBody>
      </p:sp>
      <p:pic>
        <p:nvPicPr>
          <p:cNvPr id="2" name="Picture 1">
            <a:extLst>
              <a:ext uri="{FF2B5EF4-FFF2-40B4-BE49-F238E27FC236}">
                <a16:creationId xmlns:a16="http://schemas.microsoft.com/office/drawing/2014/main" id="{31D90DD9-297A-4CDA-A50F-C0904249F0EA}"/>
              </a:ext>
            </a:extLst>
          </p:cNvPr>
          <p:cNvPicPr>
            <a:picLocks noChangeAspect="1"/>
          </p:cNvPicPr>
          <p:nvPr/>
        </p:nvPicPr>
        <p:blipFill>
          <a:blip r:embed="rId4"/>
          <a:stretch>
            <a:fillRect/>
          </a:stretch>
        </p:blipFill>
        <p:spPr>
          <a:xfrm>
            <a:off x="86264" y="833888"/>
            <a:ext cx="8971472" cy="3390497"/>
          </a:xfrm>
          <a:prstGeom prst="rect">
            <a:avLst/>
          </a:prstGeom>
          <a:ln>
            <a:solidFill>
              <a:schemeClr val="accent1"/>
            </a:solidFill>
          </a:ln>
        </p:spPr>
      </p:pic>
      <p:sp>
        <p:nvSpPr>
          <p:cNvPr id="6" name="Rectangle 5">
            <a:extLst>
              <a:ext uri="{FF2B5EF4-FFF2-40B4-BE49-F238E27FC236}">
                <a16:creationId xmlns:a16="http://schemas.microsoft.com/office/drawing/2014/main" id="{0E9CABB5-547D-44FE-9D43-593B7BBC6D0F}"/>
              </a:ext>
            </a:extLst>
          </p:cNvPr>
          <p:cNvSpPr/>
          <p:nvPr/>
        </p:nvSpPr>
        <p:spPr>
          <a:xfrm>
            <a:off x="86265" y="4267200"/>
            <a:ext cx="8971472" cy="2285241"/>
          </a:xfrm>
          <a:prstGeom prst="rect">
            <a:avLst/>
          </a:prstGeom>
        </p:spPr>
        <p:txBody>
          <a:bodyPr wrap="square" anchor="t">
            <a:spAutoFit/>
          </a:bodyPr>
          <a:lstStyle/>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2000">
                <a:cs typeface="Arial"/>
              </a:rPr>
              <a:t>This report lists class and teacher information, including a list of students attending each class</a:t>
            </a:r>
            <a:r>
              <a:rPr lang="en-US" sz="2000">
                <a:latin typeface="Arial"/>
                <a:cs typeface="Arial"/>
              </a:rPr>
              <a:t>. </a:t>
            </a:r>
            <a:endParaRPr lang="en-US" sz="2000">
              <a:cs typeface="Arial" pitchFamily="34" charset="0"/>
            </a:endParaRPr>
          </a:p>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2000">
                <a:cs typeface="Arial"/>
              </a:rPr>
              <a:t>LEAs should verify the data they have submitted for each teacher’s Service IDs.</a:t>
            </a:r>
          </a:p>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2000">
                <a:cs typeface="Arial"/>
              </a:rPr>
              <a:t>Twin Report: CLS2-100-001(Winter Submission)</a:t>
            </a:r>
          </a:p>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2000"/>
              <a:t>Report PDM3-112-001will remain in PEIMS SUMR submission but the report will no longer show </a:t>
            </a:r>
            <a:r>
              <a:rPr lang="en-US" sz="2000">
                <a:cs typeface="Arial"/>
              </a:rPr>
              <a:t>staff information. (Red box)</a:t>
            </a:r>
          </a:p>
        </p:txBody>
      </p:sp>
      <p:sp>
        <p:nvSpPr>
          <p:cNvPr id="9" name="Rectangle 8">
            <a:extLst>
              <a:ext uri="{FF2B5EF4-FFF2-40B4-BE49-F238E27FC236}">
                <a16:creationId xmlns:a16="http://schemas.microsoft.com/office/drawing/2014/main" id="{A3CC8F7C-69F8-4565-9B89-8163C6C90094}"/>
              </a:ext>
            </a:extLst>
          </p:cNvPr>
          <p:cNvSpPr/>
          <p:nvPr/>
        </p:nvSpPr>
        <p:spPr>
          <a:xfrm>
            <a:off x="6477000" y="1878476"/>
            <a:ext cx="609600" cy="26518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2846ED7-1E5C-4238-B742-FD103813A2A4}"/>
              </a:ext>
            </a:extLst>
          </p:cNvPr>
          <p:cNvSpPr txBox="1"/>
          <p:nvPr/>
        </p:nvSpPr>
        <p:spPr>
          <a:xfrm>
            <a:off x="6096000" y="1484199"/>
            <a:ext cx="1371600" cy="307777"/>
          </a:xfrm>
          <a:prstGeom prst="rect">
            <a:avLst/>
          </a:prstGeom>
          <a:noFill/>
        </p:spPr>
        <p:txBody>
          <a:bodyPr wrap="square" rtlCol="0">
            <a:spAutoFit/>
          </a:bodyPr>
          <a:lstStyle/>
          <a:p>
            <a:r>
              <a:rPr lang="en-US" sz="1400" b="1">
                <a:solidFill>
                  <a:srgbClr val="7030A0"/>
                </a:solidFill>
                <a:highlight>
                  <a:srgbClr val="FFFF00"/>
                </a:highlight>
              </a:rPr>
              <a:t> ‘Total Yrs. Exp.’ </a:t>
            </a:r>
          </a:p>
        </p:txBody>
      </p:sp>
      <p:sp>
        <p:nvSpPr>
          <p:cNvPr id="3" name="Rectangle 2">
            <a:extLst>
              <a:ext uri="{FF2B5EF4-FFF2-40B4-BE49-F238E27FC236}">
                <a16:creationId xmlns:a16="http://schemas.microsoft.com/office/drawing/2014/main" id="{F4AAB332-A69D-479F-A40D-6A9223DED46C}"/>
              </a:ext>
            </a:extLst>
          </p:cNvPr>
          <p:cNvSpPr/>
          <p:nvPr/>
        </p:nvSpPr>
        <p:spPr>
          <a:xfrm>
            <a:off x="3949700" y="1829358"/>
            <a:ext cx="5108036" cy="7614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283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517416"/>
            <a:ext cx="2057400" cy="365125"/>
          </a:xfrm>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lang="en-US" sz="1200">
                <a:latin typeface="Tw Cen MT Condensed" panose="020B0606020104020203"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lang="en-US" sz="1200">
              <a:latin typeface="Tw Cen MT Condensed" panose="020B0606020104020203" pitchFamily="34" charset="0"/>
              <a:cs typeface="+mn-cs"/>
            </a:endParaRPr>
          </a:p>
        </p:txBody>
      </p:sp>
      <p:pic>
        <p:nvPicPr>
          <p:cNvPr id="6" name="Picture 5">
            <a:hlinkClick r:id="rId4" tgtFrame="_blank"/>
            <a:extLst>
              <a:ext uri="{FF2B5EF4-FFF2-40B4-BE49-F238E27FC236}">
                <a16:creationId xmlns:a16="http://schemas.microsoft.com/office/drawing/2014/main" id="{7C6FA94B-4A60-43ED-ADC2-1D6AD0B64B3C}"/>
              </a:ext>
            </a:extLst>
          </p:cNvPr>
          <p:cNvPicPr/>
          <p:nvPr/>
        </p:nvPicPr>
        <p:blipFill>
          <a:blip r:embed="rId5"/>
          <a:stretch>
            <a:fillRect/>
          </a:stretch>
        </p:blipFill>
        <p:spPr>
          <a:xfrm>
            <a:off x="99922" y="815918"/>
            <a:ext cx="8962793" cy="4653419"/>
          </a:xfrm>
          <a:prstGeom prst="rect">
            <a:avLst/>
          </a:prstGeom>
          <a:ln>
            <a:solidFill>
              <a:schemeClr val="accent1"/>
            </a:solidFill>
          </a:ln>
        </p:spPr>
      </p:pic>
      <p:sp>
        <p:nvSpPr>
          <p:cNvPr id="7" name="Rectangle 6">
            <a:extLst>
              <a:ext uri="{FF2B5EF4-FFF2-40B4-BE49-F238E27FC236}">
                <a16:creationId xmlns:a16="http://schemas.microsoft.com/office/drawing/2014/main" id="{7D9EC94F-7F28-4840-A165-1EFA7E1C15E7}"/>
              </a:ext>
            </a:extLst>
          </p:cNvPr>
          <p:cNvSpPr/>
          <p:nvPr/>
        </p:nvSpPr>
        <p:spPr>
          <a:xfrm>
            <a:off x="89247" y="5459495"/>
            <a:ext cx="8973467" cy="1423467"/>
          </a:xfrm>
          <a:prstGeom prst="rect">
            <a:avLst/>
          </a:prstGeom>
        </p:spPr>
        <p:txBody>
          <a:bodyPr wrap="square">
            <a:spAutoFit/>
          </a:bodyPr>
          <a:lstStyle/>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1600">
                <a:cs typeface="Arial" pitchFamily="34" charset="0"/>
              </a:rPr>
              <a:t>This report will provide a listing of students with their class assignment schedules and class attributes.  </a:t>
            </a:r>
          </a:p>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1600">
                <a:cs typeface="Arial" pitchFamily="34" charset="0"/>
              </a:rPr>
              <a:t>LEAs should verify the data they have submitted for each student’s class schedule.</a:t>
            </a:r>
          </a:p>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1600">
                <a:cs typeface="Arial" pitchFamily="34" charset="0"/>
              </a:rPr>
              <a:t>Twin Report: CLS2-100-002 (Winter submission)</a:t>
            </a:r>
          </a:p>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1600"/>
              <a:t>Report PDM3-113-001will remain in PEIMS SUMR submission.</a:t>
            </a:r>
            <a:endParaRPr lang="en-US" sz="1600">
              <a:cs typeface="Arial"/>
            </a:endParaRPr>
          </a:p>
        </p:txBody>
      </p:sp>
      <p:sp>
        <p:nvSpPr>
          <p:cNvPr id="10" name="Title 3">
            <a:extLst>
              <a:ext uri="{FF2B5EF4-FFF2-40B4-BE49-F238E27FC236}">
                <a16:creationId xmlns:a16="http://schemas.microsoft.com/office/drawing/2014/main" id="{B2841D91-D33A-4558-9904-5BC8B326811F}"/>
              </a:ext>
            </a:extLst>
          </p:cNvPr>
          <p:cNvSpPr txBox="1">
            <a:spLocks/>
          </p:cNvSpPr>
          <p:nvPr/>
        </p:nvSpPr>
        <p:spPr>
          <a:xfrm>
            <a:off x="89248" y="-49263"/>
            <a:ext cx="8001000" cy="7938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a:lstStyle>
          <a:p>
            <a:br>
              <a:rPr lang="en-US" sz="3200"/>
            </a:br>
            <a:br>
              <a:rPr lang="en-US" sz="3200"/>
            </a:br>
            <a:r>
              <a:rPr lang="en-US" sz="3600"/>
              <a:t>STUDENT CLASS schedule report</a:t>
            </a:r>
            <a:br>
              <a:rPr lang="en-US" sz="2000"/>
            </a:br>
            <a:r>
              <a:rPr lang="en-US" sz="2000"/>
              <a:t>(TSDS PEIMS </a:t>
            </a:r>
            <a:r>
              <a:rPr lang="en-US" sz="2000">
                <a:cs typeface="Arial" pitchFamily="34" charset="0"/>
              </a:rPr>
              <a:t>Legacy Report #: PDM3-113-001)</a:t>
            </a:r>
            <a:br>
              <a:rPr lang="en-US" sz="2800">
                <a:cs typeface="Arial" pitchFamily="34" charset="0"/>
              </a:rPr>
            </a:br>
            <a:br>
              <a:rPr lang="en-US" sz="2800">
                <a:solidFill>
                  <a:schemeClr val="dk1"/>
                </a:solidFill>
              </a:rPr>
            </a:br>
            <a:endParaRPr lang="en-US" sz="2800">
              <a:latin typeface="+mn-lt"/>
            </a:endParaRPr>
          </a:p>
        </p:txBody>
      </p:sp>
    </p:spTree>
    <p:custDataLst>
      <p:tags r:id="rId1"/>
    </p:custDataLst>
    <p:extLst>
      <p:ext uri="{BB962C8B-B14F-4D97-AF65-F5344CB8AC3E}">
        <p14:creationId xmlns:p14="http://schemas.microsoft.com/office/powerpoint/2010/main" val="314796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517416"/>
            <a:ext cx="2057400" cy="365125"/>
          </a:xfrm>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lang="en-US" sz="1200">
                <a:latin typeface="Tw Cen MT Condensed" panose="020B0606020104020203"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lang="en-US" sz="1200">
              <a:latin typeface="Tw Cen MT Condensed" panose="020B0606020104020203" pitchFamily="34" charset="0"/>
              <a:cs typeface="+mn-cs"/>
            </a:endParaRPr>
          </a:p>
        </p:txBody>
      </p:sp>
      <p:sp>
        <p:nvSpPr>
          <p:cNvPr id="7" name="Rectangle 6">
            <a:extLst>
              <a:ext uri="{FF2B5EF4-FFF2-40B4-BE49-F238E27FC236}">
                <a16:creationId xmlns:a16="http://schemas.microsoft.com/office/drawing/2014/main" id="{7D9EC94F-7F28-4840-A165-1EFA7E1C15E7}"/>
              </a:ext>
            </a:extLst>
          </p:cNvPr>
          <p:cNvSpPr/>
          <p:nvPr/>
        </p:nvSpPr>
        <p:spPr>
          <a:xfrm>
            <a:off x="77668" y="3600795"/>
            <a:ext cx="8983296" cy="2469907"/>
          </a:xfrm>
          <a:prstGeom prst="rect">
            <a:avLst/>
          </a:prstGeom>
        </p:spPr>
        <p:txBody>
          <a:bodyPr wrap="square" anchor="t">
            <a:spAutoFit/>
          </a:bodyPr>
          <a:lstStyle/>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sz="2200">
                <a:cs typeface="Arial" pitchFamily="34" charset="0"/>
              </a:rPr>
              <a:t>This report lists the staff arranged alphabetically along with classroom attributes. </a:t>
            </a:r>
          </a:p>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2200">
                <a:cs typeface="Arial"/>
              </a:rPr>
              <a:t>Report can be generated on all teachers or only beginning teachers. </a:t>
            </a:r>
            <a:endParaRPr lang="en-US" sz="2200">
              <a:cs typeface="Arial" pitchFamily="34" charset="0"/>
            </a:endParaRPr>
          </a:p>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2200">
                <a:cs typeface="Arial"/>
              </a:rPr>
              <a:t>Twin: CLS2-100-003 (Winter Submission)</a:t>
            </a:r>
          </a:p>
          <a:p>
            <a:pPr marL="342900" lvl="1" indent="-342900">
              <a:spcBef>
                <a:spcPts val="600"/>
              </a:spcBef>
              <a:spcAft>
                <a:spcPts val="300"/>
              </a:spcAft>
              <a:buClr>
                <a:schemeClr val="accent2">
                  <a:lumMod val="50000"/>
                </a:schemeClr>
              </a:buClr>
              <a:buSzPct val="70000"/>
              <a:buFont typeface="Wingdings" panose="05000000000000000000" pitchFamily="2" charset="2"/>
              <a:buChar char="q"/>
              <a:defRPr/>
            </a:pPr>
            <a:r>
              <a:rPr lang="en-US" sz="2200">
                <a:cs typeface="Arial"/>
              </a:rPr>
              <a:t>Report PDM3-114-002 has been removed from PEIMS SUMR submission. </a:t>
            </a:r>
          </a:p>
        </p:txBody>
      </p:sp>
      <p:pic>
        <p:nvPicPr>
          <p:cNvPr id="2" name="Picture 1">
            <a:extLst>
              <a:ext uri="{FF2B5EF4-FFF2-40B4-BE49-F238E27FC236}">
                <a16:creationId xmlns:a16="http://schemas.microsoft.com/office/drawing/2014/main" id="{E98994E2-BD31-459E-A1FF-EF94A7EEFC05}"/>
              </a:ext>
            </a:extLst>
          </p:cNvPr>
          <p:cNvPicPr>
            <a:picLocks noChangeAspect="1"/>
          </p:cNvPicPr>
          <p:nvPr/>
        </p:nvPicPr>
        <p:blipFill>
          <a:blip r:embed="rId4"/>
          <a:stretch>
            <a:fillRect/>
          </a:stretch>
        </p:blipFill>
        <p:spPr>
          <a:xfrm>
            <a:off x="77668" y="869830"/>
            <a:ext cx="8983296" cy="2819400"/>
          </a:xfrm>
          <a:prstGeom prst="rect">
            <a:avLst/>
          </a:prstGeom>
          <a:ln>
            <a:solidFill>
              <a:schemeClr val="accent1"/>
            </a:solidFill>
          </a:ln>
        </p:spPr>
      </p:pic>
      <p:sp>
        <p:nvSpPr>
          <p:cNvPr id="6" name="Title 3">
            <a:extLst>
              <a:ext uri="{FF2B5EF4-FFF2-40B4-BE49-F238E27FC236}">
                <a16:creationId xmlns:a16="http://schemas.microsoft.com/office/drawing/2014/main" id="{33A80AE7-92A1-4E97-B678-4A9355D3D601}"/>
              </a:ext>
            </a:extLst>
          </p:cNvPr>
          <p:cNvSpPr txBox="1">
            <a:spLocks/>
          </p:cNvSpPr>
          <p:nvPr/>
        </p:nvSpPr>
        <p:spPr>
          <a:xfrm>
            <a:off x="89248" y="-49263"/>
            <a:ext cx="8001000" cy="7938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a:lstStyle>
          <a:p>
            <a:br>
              <a:rPr lang="en-US" sz="3200"/>
            </a:br>
            <a:br>
              <a:rPr lang="en-US" sz="3200"/>
            </a:br>
            <a:r>
              <a:rPr lang="en-US" sz="3600"/>
              <a:t>Staff class assignment report</a:t>
            </a:r>
            <a:br>
              <a:rPr lang="en-US" sz="2000"/>
            </a:br>
            <a:r>
              <a:rPr lang="en-US" sz="2000"/>
              <a:t>(TSDS PEIMS </a:t>
            </a:r>
            <a:r>
              <a:rPr lang="en-US" sz="2000">
                <a:cs typeface="Arial" pitchFamily="34" charset="0"/>
              </a:rPr>
              <a:t>Legacy Report #: PDM3-114-002)</a:t>
            </a:r>
            <a:br>
              <a:rPr lang="en-US" sz="2800">
                <a:cs typeface="Arial" pitchFamily="34" charset="0"/>
              </a:rPr>
            </a:br>
            <a:br>
              <a:rPr lang="en-US" sz="2800">
                <a:solidFill>
                  <a:schemeClr val="dk1"/>
                </a:solidFill>
              </a:rPr>
            </a:br>
            <a:endParaRPr lang="en-US" sz="2800">
              <a:latin typeface="+mn-lt"/>
            </a:endParaRPr>
          </a:p>
        </p:txBody>
      </p:sp>
    </p:spTree>
    <p:custDataLst>
      <p:tags r:id="rId1"/>
    </p:custDataLst>
    <p:extLst>
      <p:ext uri="{BB962C8B-B14F-4D97-AF65-F5344CB8AC3E}">
        <p14:creationId xmlns:p14="http://schemas.microsoft.com/office/powerpoint/2010/main" val="271890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517416"/>
            <a:ext cx="2057400" cy="365125"/>
          </a:xfrm>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lang="en-US" sz="1200">
                <a:latin typeface="Tw Cen MT Condensed" panose="020B0606020104020203"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lang="en-US" sz="1200">
              <a:latin typeface="Tw Cen MT Condensed" panose="020B0606020104020203" pitchFamily="34" charset="0"/>
              <a:cs typeface="+mn-cs"/>
            </a:endParaRPr>
          </a:p>
        </p:txBody>
      </p:sp>
      <p:sp>
        <p:nvSpPr>
          <p:cNvPr id="7" name="Rectangle 6">
            <a:extLst>
              <a:ext uri="{FF2B5EF4-FFF2-40B4-BE49-F238E27FC236}">
                <a16:creationId xmlns:a16="http://schemas.microsoft.com/office/drawing/2014/main" id="{7D9EC94F-7F28-4840-A165-1EFA7E1C15E7}"/>
              </a:ext>
            </a:extLst>
          </p:cNvPr>
          <p:cNvSpPr/>
          <p:nvPr/>
        </p:nvSpPr>
        <p:spPr>
          <a:xfrm>
            <a:off x="71886" y="3886677"/>
            <a:ext cx="9000228" cy="2120260"/>
          </a:xfrm>
          <a:prstGeom prst="rect">
            <a:avLst/>
          </a:prstGeom>
        </p:spPr>
        <p:txBody>
          <a:bodyPr wrap="square" anchor="t">
            <a:spAutoFit/>
          </a:bodyPr>
          <a:lstStyle/>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sz="2000">
                <a:cs typeface="Arial"/>
              </a:rPr>
              <a:t>This report summarizes teacher and class information for grades 1-12 for Fall submission and all grades levels for Winter submission, including student counts. </a:t>
            </a:r>
          </a:p>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sz="2000">
                <a:cs typeface="Arial"/>
              </a:rPr>
              <a:t>Twin: CLS2-100-004 (Winter Submission)</a:t>
            </a:r>
          </a:p>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sz="2000"/>
              <a:t>Report PDM3-114-001 </a:t>
            </a:r>
            <a:r>
              <a:rPr lang="en-US" sz="2000">
                <a:cs typeface="Arial" pitchFamily="34" charset="0"/>
              </a:rPr>
              <a:t>has been removed from PEIMS SUMR submission. </a:t>
            </a:r>
            <a:endParaRPr lang="en-US" sz="2000"/>
          </a:p>
        </p:txBody>
      </p:sp>
      <p:pic>
        <p:nvPicPr>
          <p:cNvPr id="2" name="Picture 1">
            <a:extLst>
              <a:ext uri="{FF2B5EF4-FFF2-40B4-BE49-F238E27FC236}">
                <a16:creationId xmlns:a16="http://schemas.microsoft.com/office/drawing/2014/main" id="{25156610-B81F-47B4-B6F3-C617FC40ABD4}"/>
              </a:ext>
            </a:extLst>
          </p:cNvPr>
          <p:cNvPicPr>
            <a:picLocks noChangeAspect="1"/>
          </p:cNvPicPr>
          <p:nvPr/>
        </p:nvPicPr>
        <p:blipFill>
          <a:blip r:embed="rId4"/>
          <a:stretch>
            <a:fillRect/>
          </a:stretch>
        </p:blipFill>
        <p:spPr>
          <a:xfrm>
            <a:off x="86264" y="851063"/>
            <a:ext cx="8985850" cy="2884439"/>
          </a:xfrm>
          <a:prstGeom prst="rect">
            <a:avLst/>
          </a:prstGeom>
          <a:ln>
            <a:solidFill>
              <a:schemeClr val="accent1"/>
            </a:solidFill>
          </a:ln>
        </p:spPr>
      </p:pic>
      <p:sp>
        <p:nvSpPr>
          <p:cNvPr id="6" name="Title 3">
            <a:extLst>
              <a:ext uri="{FF2B5EF4-FFF2-40B4-BE49-F238E27FC236}">
                <a16:creationId xmlns:a16="http://schemas.microsoft.com/office/drawing/2014/main" id="{CA9F4F10-A415-44FC-B574-47293385458E}"/>
              </a:ext>
            </a:extLst>
          </p:cNvPr>
          <p:cNvSpPr txBox="1">
            <a:spLocks/>
          </p:cNvSpPr>
          <p:nvPr/>
        </p:nvSpPr>
        <p:spPr>
          <a:xfrm>
            <a:off x="89248" y="-49263"/>
            <a:ext cx="8001000" cy="7938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a:lstStyle>
          <a:p>
            <a:br>
              <a:rPr lang="en-US" sz="3200"/>
            </a:br>
            <a:br>
              <a:rPr lang="en-US" sz="3200"/>
            </a:br>
            <a:r>
              <a:rPr lang="en-US" sz="3600"/>
              <a:t>Teacher class summary report</a:t>
            </a:r>
            <a:br>
              <a:rPr lang="en-US" sz="2000"/>
            </a:br>
            <a:r>
              <a:rPr lang="en-US" sz="2000"/>
              <a:t>(TSDS PEIMS </a:t>
            </a:r>
            <a:r>
              <a:rPr lang="en-US" sz="2000">
                <a:cs typeface="Arial" pitchFamily="34" charset="0"/>
              </a:rPr>
              <a:t>Legacy Report #: PDM3-114-001)</a:t>
            </a:r>
            <a:br>
              <a:rPr lang="en-US" sz="2000">
                <a:cs typeface="Arial" pitchFamily="34" charset="0"/>
              </a:rPr>
            </a:br>
            <a:br>
              <a:rPr lang="en-US" sz="2800">
                <a:solidFill>
                  <a:schemeClr val="dk1"/>
                </a:solidFill>
              </a:rPr>
            </a:br>
            <a:endParaRPr lang="en-US" sz="2800">
              <a:latin typeface="+mn-lt"/>
            </a:endParaRPr>
          </a:p>
        </p:txBody>
      </p:sp>
    </p:spTree>
    <p:custDataLst>
      <p:tags r:id="rId1"/>
    </p:custDataLst>
    <p:extLst>
      <p:ext uri="{BB962C8B-B14F-4D97-AF65-F5344CB8AC3E}">
        <p14:creationId xmlns:p14="http://schemas.microsoft.com/office/powerpoint/2010/main" val="306637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517416"/>
            <a:ext cx="2057400" cy="365125"/>
          </a:xfrm>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lang="en-US" sz="1200">
                <a:latin typeface="Tw Cen MT Condensed" panose="020B0606020104020203"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lang="en-US" sz="1200">
              <a:latin typeface="Tw Cen MT Condensed" panose="020B0606020104020203" pitchFamily="34" charset="0"/>
              <a:cs typeface="+mn-cs"/>
            </a:endParaRPr>
          </a:p>
        </p:txBody>
      </p:sp>
      <p:sp>
        <p:nvSpPr>
          <p:cNvPr id="7" name="Rectangle 6">
            <a:extLst>
              <a:ext uri="{FF2B5EF4-FFF2-40B4-BE49-F238E27FC236}">
                <a16:creationId xmlns:a16="http://schemas.microsoft.com/office/drawing/2014/main" id="{7D9EC94F-7F28-4840-A165-1EFA7E1C15E7}"/>
              </a:ext>
            </a:extLst>
          </p:cNvPr>
          <p:cNvSpPr/>
          <p:nvPr/>
        </p:nvSpPr>
        <p:spPr>
          <a:xfrm>
            <a:off x="71886" y="3838951"/>
            <a:ext cx="8977432" cy="2779735"/>
          </a:xfrm>
          <a:prstGeom prst="rect">
            <a:avLst/>
          </a:prstGeom>
          <a:ln w="12700">
            <a:noFill/>
          </a:ln>
        </p:spPr>
        <p:txBody>
          <a:bodyPr wrap="square">
            <a:spAutoFit/>
          </a:bodyPr>
          <a:lstStyle/>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sz="2000">
                <a:cs typeface="Arial" pitchFamily="34" charset="0"/>
              </a:rPr>
              <a:t>This report provides a staff roster listing and summarizes individual staff profiles in alphabetical order by last name.</a:t>
            </a:r>
          </a:p>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sz="2000">
                <a:cs typeface="Arial"/>
              </a:rPr>
              <a:t>LEAs should verify the data they have submitted for each staff member.</a:t>
            </a:r>
            <a:endParaRPr lang="en-US" sz="2000">
              <a:cs typeface="Arial" pitchFamily="34" charset="0"/>
            </a:endParaRPr>
          </a:p>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sz="2000">
                <a:cs typeface="Arial" pitchFamily="34" charset="0"/>
              </a:rPr>
              <a:t>Twin: CLS2-100-005 (Winter Submission)</a:t>
            </a:r>
          </a:p>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sz="2000">
                <a:cs typeface="Arial" pitchFamily="34" charset="0"/>
              </a:rPr>
              <a:t>Report PDM3-111-005 has been removed from PEIMS SUMR submission</a:t>
            </a:r>
            <a:r>
              <a:rPr lang="en-US" sz="2400">
                <a:cs typeface="Arial" pitchFamily="34" charset="0"/>
              </a:rPr>
              <a:t>. </a:t>
            </a:r>
            <a:endParaRPr lang="en-US" sz="2400"/>
          </a:p>
        </p:txBody>
      </p:sp>
      <p:pic>
        <p:nvPicPr>
          <p:cNvPr id="3" name="Picture 2">
            <a:extLst>
              <a:ext uri="{FF2B5EF4-FFF2-40B4-BE49-F238E27FC236}">
                <a16:creationId xmlns:a16="http://schemas.microsoft.com/office/drawing/2014/main" id="{05161171-83B0-4716-A0EE-6967041E2ABA}"/>
              </a:ext>
            </a:extLst>
          </p:cNvPr>
          <p:cNvPicPr>
            <a:picLocks noChangeAspect="1"/>
          </p:cNvPicPr>
          <p:nvPr/>
        </p:nvPicPr>
        <p:blipFill>
          <a:blip r:embed="rId4"/>
          <a:stretch>
            <a:fillRect/>
          </a:stretch>
        </p:blipFill>
        <p:spPr>
          <a:xfrm>
            <a:off x="71886" y="852249"/>
            <a:ext cx="8985850" cy="2968737"/>
          </a:xfrm>
          <a:prstGeom prst="rect">
            <a:avLst/>
          </a:prstGeom>
          <a:ln>
            <a:solidFill>
              <a:schemeClr val="accent1"/>
            </a:solidFill>
          </a:ln>
        </p:spPr>
      </p:pic>
      <p:sp>
        <p:nvSpPr>
          <p:cNvPr id="6" name="Title 3">
            <a:extLst>
              <a:ext uri="{FF2B5EF4-FFF2-40B4-BE49-F238E27FC236}">
                <a16:creationId xmlns:a16="http://schemas.microsoft.com/office/drawing/2014/main" id="{53DB6729-6FC8-4069-863F-0332E70D5179}"/>
              </a:ext>
            </a:extLst>
          </p:cNvPr>
          <p:cNvSpPr txBox="1">
            <a:spLocks/>
          </p:cNvSpPr>
          <p:nvPr/>
        </p:nvSpPr>
        <p:spPr>
          <a:xfrm>
            <a:off x="114300" y="-72410"/>
            <a:ext cx="8001000" cy="7938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a:lstStyle>
          <a:p>
            <a:br>
              <a:rPr lang="en-US" sz="3200"/>
            </a:br>
            <a:br>
              <a:rPr lang="en-US" sz="3200"/>
            </a:br>
            <a:r>
              <a:rPr lang="en-US" sz="3600"/>
              <a:t>Staff roster report</a:t>
            </a:r>
            <a:br>
              <a:rPr lang="en-US" sz="2000"/>
            </a:br>
            <a:r>
              <a:rPr lang="en-US" sz="2000"/>
              <a:t>(TSDS PEIMS </a:t>
            </a:r>
            <a:r>
              <a:rPr lang="en-US" sz="2000">
                <a:cs typeface="Arial" pitchFamily="34" charset="0"/>
              </a:rPr>
              <a:t>Legacy Report #: PDM3-111-005)</a:t>
            </a:r>
            <a:br>
              <a:rPr lang="en-US" sz="2800">
                <a:cs typeface="Arial" pitchFamily="34" charset="0"/>
              </a:rPr>
            </a:br>
            <a:br>
              <a:rPr lang="en-US" sz="2800">
                <a:solidFill>
                  <a:schemeClr val="dk1"/>
                </a:solidFill>
              </a:rPr>
            </a:br>
            <a:endParaRPr lang="en-US" sz="2800">
              <a:latin typeface="+mn-lt"/>
            </a:endParaRPr>
          </a:p>
        </p:txBody>
      </p:sp>
    </p:spTree>
    <p:custDataLst>
      <p:tags r:id="rId1"/>
    </p:custDataLst>
    <p:extLst>
      <p:ext uri="{BB962C8B-B14F-4D97-AF65-F5344CB8AC3E}">
        <p14:creationId xmlns:p14="http://schemas.microsoft.com/office/powerpoint/2010/main" val="3566907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517416"/>
            <a:ext cx="2057400" cy="365125"/>
          </a:xfrm>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lang="en-US" sz="1200">
                <a:latin typeface="Tw Cen MT Condensed" panose="020B0606020104020203"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lang="en-US" sz="1200">
              <a:latin typeface="Tw Cen MT Condensed" panose="020B0606020104020203" pitchFamily="34" charset="0"/>
              <a:cs typeface="+mn-cs"/>
            </a:endParaRPr>
          </a:p>
        </p:txBody>
      </p:sp>
      <p:sp>
        <p:nvSpPr>
          <p:cNvPr id="7" name="Rectangle 6">
            <a:extLst>
              <a:ext uri="{FF2B5EF4-FFF2-40B4-BE49-F238E27FC236}">
                <a16:creationId xmlns:a16="http://schemas.microsoft.com/office/drawing/2014/main" id="{7D9EC94F-7F28-4840-A165-1EFA7E1C15E7}"/>
              </a:ext>
            </a:extLst>
          </p:cNvPr>
          <p:cNvSpPr/>
          <p:nvPr/>
        </p:nvSpPr>
        <p:spPr>
          <a:xfrm>
            <a:off x="111512" y="4940300"/>
            <a:ext cx="8920976" cy="1940531"/>
          </a:xfrm>
          <a:prstGeom prst="rect">
            <a:avLst/>
          </a:prstGeom>
        </p:spPr>
        <p:txBody>
          <a:bodyPr wrap="square">
            <a:spAutoFit/>
          </a:bodyPr>
          <a:lstStyle/>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a:cs typeface="Arial" pitchFamily="34" charset="0"/>
              </a:rPr>
              <a:t>This report displays row counts by category and subcategory.</a:t>
            </a:r>
          </a:p>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a:cs typeface="Arial" pitchFamily="34" charset="0"/>
              </a:rPr>
              <a:t>Twin Report: CLS2-100-006 (Winter Submission)</a:t>
            </a:r>
          </a:p>
          <a:p>
            <a:pPr marL="342900" lvl="1" indent="-342900">
              <a:lnSpc>
                <a:spcPct val="150000"/>
              </a:lnSpc>
              <a:spcBef>
                <a:spcPts val="600"/>
              </a:spcBef>
              <a:spcAft>
                <a:spcPts val="300"/>
              </a:spcAft>
              <a:buClr>
                <a:schemeClr val="accent2">
                  <a:lumMod val="50000"/>
                </a:schemeClr>
              </a:buClr>
              <a:buSzPct val="70000"/>
              <a:buFont typeface="Wingdings" panose="05000000000000000000" pitchFamily="2" charset="2"/>
              <a:buChar char="q"/>
              <a:defRPr/>
            </a:pPr>
            <a:r>
              <a:rPr lang="en-US">
                <a:cs typeface="Arial" pitchFamily="34" charset="0"/>
              </a:rPr>
              <a:t>Report </a:t>
            </a:r>
            <a:r>
              <a:rPr lang="en-US"/>
              <a:t>PDM3-230-002 </a:t>
            </a:r>
            <a:r>
              <a:rPr lang="en-US">
                <a:cs typeface="Arial" pitchFamily="34" charset="0"/>
              </a:rPr>
              <a:t>will remain in PEIMS SUMR submission but the report will no longer show staff information. (Red box)</a:t>
            </a:r>
          </a:p>
        </p:txBody>
      </p:sp>
      <p:pic>
        <p:nvPicPr>
          <p:cNvPr id="2" name="Picture 1">
            <a:extLst>
              <a:ext uri="{FF2B5EF4-FFF2-40B4-BE49-F238E27FC236}">
                <a16:creationId xmlns:a16="http://schemas.microsoft.com/office/drawing/2014/main" id="{F984ECD3-8B7A-4A93-A560-59282F58164A}"/>
              </a:ext>
            </a:extLst>
          </p:cNvPr>
          <p:cNvPicPr>
            <a:picLocks noChangeAspect="1"/>
          </p:cNvPicPr>
          <p:nvPr/>
        </p:nvPicPr>
        <p:blipFill>
          <a:blip r:embed="rId4"/>
          <a:stretch>
            <a:fillRect/>
          </a:stretch>
        </p:blipFill>
        <p:spPr>
          <a:xfrm>
            <a:off x="111512" y="831695"/>
            <a:ext cx="8920976" cy="4221672"/>
          </a:xfrm>
          <a:prstGeom prst="rect">
            <a:avLst/>
          </a:prstGeom>
          <a:ln>
            <a:solidFill>
              <a:schemeClr val="accent1"/>
            </a:solidFill>
          </a:ln>
        </p:spPr>
      </p:pic>
      <p:pic>
        <p:nvPicPr>
          <p:cNvPr id="6" name="Picture 5">
            <a:hlinkClick r:id="rId5" action="ppaction://hlinksldjump"/>
            <a:extLst>
              <a:ext uri="{FF2B5EF4-FFF2-40B4-BE49-F238E27FC236}">
                <a16:creationId xmlns:a16="http://schemas.microsoft.com/office/drawing/2014/main" id="{9AB34CCE-2B89-4705-B59F-16C4B4D07AF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4400" y="6477000"/>
            <a:ext cx="381000" cy="384011"/>
          </a:xfrm>
          <a:prstGeom prst="rect">
            <a:avLst/>
          </a:prstGeom>
        </p:spPr>
      </p:pic>
      <p:sp>
        <p:nvSpPr>
          <p:cNvPr id="8" name="Title 3">
            <a:extLst>
              <a:ext uri="{FF2B5EF4-FFF2-40B4-BE49-F238E27FC236}">
                <a16:creationId xmlns:a16="http://schemas.microsoft.com/office/drawing/2014/main" id="{CBA45D4B-AE99-4917-8AB2-4BF19EAB5DC1}"/>
              </a:ext>
            </a:extLst>
          </p:cNvPr>
          <p:cNvSpPr txBox="1">
            <a:spLocks/>
          </p:cNvSpPr>
          <p:nvPr/>
        </p:nvSpPr>
        <p:spPr>
          <a:xfrm>
            <a:off x="114300" y="-72410"/>
            <a:ext cx="8001000" cy="7938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a:lstStyle>
          <a:p>
            <a:br>
              <a:rPr lang="en-US" sz="3200"/>
            </a:br>
            <a:br>
              <a:rPr lang="en-US" sz="3200"/>
            </a:br>
            <a:r>
              <a:rPr lang="en-US" sz="3600"/>
              <a:t>Submission summary report</a:t>
            </a:r>
            <a:br>
              <a:rPr lang="en-US" sz="2000"/>
            </a:br>
            <a:r>
              <a:rPr lang="en-US" sz="2000"/>
              <a:t>(TSDS PEIMS </a:t>
            </a:r>
            <a:r>
              <a:rPr lang="en-US" sz="2000">
                <a:cs typeface="Arial" pitchFamily="34" charset="0"/>
              </a:rPr>
              <a:t>Legacy Report #: PDM3-230-002)</a:t>
            </a:r>
            <a:br>
              <a:rPr lang="en-US" sz="2800">
                <a:cs typeface="Arial" pitchFamily="34" charset="0"/>
              </a:rPr>
            </a:br>
            <a:br>
              <a:rPr lang="en-US" sz="2800">
                <a:solidFill>
                  <a:schemeClr val="dk1"/>
                </a:solidFill>
              </a:rPr>
            </a:br>
            <a:endParaRPr lang="en-US" sz="2800">
              <a:latin typeface="+mn-lt"/>
            </a:endParaRPr>
          </a:p>
        </p:txBody>
      </p:sp>
      <p:sp>
        <p:nvSpPr>
          <p:cNvPr id="9" name="Rectangle 8">
            <a:extLst>
              <a:ext uri="{FF2B5EF4-FFF2-40B4-BE49-F238E27FC236}">
                <a16:creationId xmlns:a16="http://schemas.microsoft.com/office/drawing/2014/main" id="{AB5858A4-828C-4E4F-9D5F-87395109A220}"/>
              </a:ext>
            </a:extLst>
          </p:cNvPr>
          <p:cNvSpPr/>
          <p:nvPr/>
        </p:nvSpPr>
        <p:spPr>
          <a:xfrm>
            <a:off x="635000" y="2489200"/>
            <a:ext cx="7899400" cy="749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0109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prstGeom prst="rect">
            <a:avLst/>
          </a:prstGeom>
        </p:spPr>
        <p:txBody>
          <a:bodyPr>
            <a:noAutofit/>
          </a:bodyPr>
          <a:lstStyle/>
          <a:p>
            <a:r>
              <a:rPr lang="en-US" sz="3400">
                <a:latin typeface="+mn-lt"/>
              </a:rPr>
              <a:t>Course Objectives</a:t>
            </a:r>
          </a:p>
        </p:txBody>
      </p:sp>
      <p:sp>
        <p:nvSpPr>
          <p:cNvPr id="3" name="Slide Number Placeholder 2"/>
          <p:cNvSpPr>
            <a:spLocks noGrp="1"/>
          </p:cNvSpPr>
          <p:nvPr>
            <p:ph type="sldNum" sz="quarter" idx="12"/>
          </p:nvPr>
        </p:nvSpPr>
        <p:spPr>
          <a:xfrm>
            <a:off x="7086600" y="6570295"/>
            <a:ext cx="2057400" cy="365125"/>
          </a:xfrm>
        </p:spPr>
        <p:txBody>
          <a:bodyPr>
            <a:normAutofit/>
          </a:bodyPr>
          <a:lstStyle/>
          <a:p>
            <a:fld id="{2F0C4421-5918-4AA3-AE4A-C36EDD2FD6EB}" type="slidenum">
              <a:rPr lang="en-US" smtClean="0"/>
              <a:pPr/>
              <a:t>1</a:t>
            </a:fld>
            <a:endParaRPr lang="en-US"/>
          </a:p>
        </p:txBody>
      </p:sp>
      <p:sp>
        <p:nvSpPr>
          <p:cNvPr id="6" name="Content Placeholder 3"/>
          <p:cNvSpPr txBox="1">
            <a:spLocks/>
          </p:cNvSpPr>
          <p:nvPr/>
        </p:nvSpPr>
        <p:spPr>
          <a:xfrm>
            <a:off x="495300" y="1128719"/>
            <a:ext cx="8153400" cy="5410200"/>
          </a:xfrm>
          <a:prstGeom prst="rect">
            <a:avLst/>
          </a:prstGeom>
        </p:spPr>
        <p:txBody>
          <a:bodyPr vert="horz" anchor="t">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rial" pitchFamily="34" charset="0"/>
                <a:ea typeface="+mn-ea"/>
                <a:cs typeface="Arial" pitchFamily="34" charset="0"/>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rial" pitchFamily="34" charset="0"/>
                <a:ea typeface="+mn-ea"/>
                <a:cs typeface="Arial" pitchFamily="34" charset="0"/>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rial" pitchFamily="34" charset="0"/>
                <a:ea typeface="+mn-ea"/>
                <a:cs typeface="Arial" pitchFamily="34" charset="0"/>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rial" pitchFamily="34" charset="0"/>
                <a:ea typeface="+mn-ea"/>
                <a:cs typeface="Arial" pitchFamily="34" charset="0"/>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lvl="0" indent="0">
              <a:lnSpc>
                <a:spcPct val="106000"/>
              </a:lnSpc>
              <a:spcBef>
                <a:spcPts val="600"/>
              </a:spcBef>
              <a:spcAft>
                <a:spcPts val="300"/>
              </a:spcAft>
              <a:buNone/>
            </a:pPr>
            <a:r>
              <a:rPr lang="en-US" sz="2600" b="1" dirty="0">
                <a:solidFill>
                  <a:schemeClr val="accent2">
                    <a:lumMod val="50000"/>
                  </a:schemeClr>
                </a:solidFill>
                <a:latin typeface="+mn-lt"/>
                <a:cs typeface="Arial"/>
              </a:rPr>
              <a:t>The participant will be able to:</a:t>
            </a:r>
            <a:endParaRPr lang="en-US" dirty="0">
              <a:solidFill>
                <a:schemeClr val="accent2">
                  <a:lumMod val="50000"/>
                </a:schemeClr>
              </a:solidFill>
              <a:cs typeface="Arial"/>
            </a:endParaRPr>
          </a:p>
          <a:p>
            <a:pPr lvl="1">
              <a:lnSpc>
                <a:spcPct val="200000"/>
              </a:lnSpc>
              <a:spcBef>
                <a:spcPts val="600"/>
              </a:spcBef>
              <a:spcAft>
                <a:spcPts val="300"/>
              </a:spcAft>
              <a:buClr>
                <a:schemeClr val="accent2">
                  <a:lumMod val="50000"/>
                </a:schemeClr>
              </a:buClr>
              <a:buFont typeface="Wingdings" panose="05000000000000000000" pitchFamily="2" charset="2"/>
              <a:buChar char="q"/>
            </a:pPr>
            <a:r>
              <a:rPr lang="en-US" sz="2200" dirty="0">
                <a:latin typeface="+mn-lt"/>
                <a:cs typeface="Arial"/>
              </a:rPr>
              <a:t>Describe the Class Roster objectives and purpose,</a:t>
            </a:r>
          </a:p>
          <a:p>
            <a:pPr lvl="1">
              <a:lnSpc>
                <a:spcPct val="200000"/>
              </a:lnSpc>
              <a:spcBef>
                <a:spcPts val="600"/>
              </a:spcBef>
              <a:spcAft>
                <a:spcPts val="300"/>
              </a:spcAft>
              <a:buClr>
                <a:schemeClr val="accent2">
                  <a:lumMod val="50000"/>
                </a:schemeClr>
              </a:buClr>
              <a:buFont typeface="Wingdings" panose="05000000000000000000" pitchFamily="2" charset="2"/>
              <a:buChar char="q"/>
            </a:pPr>
            <a:r>
              <a:rPr lang="en-US" sz="2200" dirty="0">
                <a:latin typeface="+mn-lt"/>
                <a:cs typeface="Arial"/>
              </a:rPr>
              <a:t>Describe the Class Roster data elements and interchanges, and</a:t>
            </a:r>
            <a:endParaRPr lang="en-US" sz="2200" dirty="0">
              <a:latin typeface="+mn-lt"/>
            </a:endParaRPr>
          </a:p>
          <a:p>
            <a:pPr lvl="1">
              <a:lnSpc>
                <a:spcPct val="200000"/>
              </a:lnSpc>
              <a:spcBef>
                <a:spcPts val="600"/>
              </a:spcBef>
              <a:spcAft>
                <a:spcPts val="300"/>
              </a:spcAft>
              <a:buClr>
                <a:schemeClr val="accent2">
                  <a:lumMod val="50000"/>
                </a:schemeClr>
              </a:buClr>
              <a:buFont typeface="Wingdings" panose="05000000000000000000" pitchFamily="2" charset="2"/>
              <a:buChar char="q"/>
            </a:pPr>
            <a:r>
              <a:rPr lang="en-US" sz="2200" dirty="0">
                <a:latin typeface="+mn-lt"/>
                <a:cs typeface="Arial"/>
              </a:rPr>
              <a:t>Describe the TSDS reports for Class Roster.</a:t>
            </a:r>
          </a:p>
          <a:p>
            <a:pPr lvl="1">
              <a:lnSpc>
                <a:spcPct val="200000"/>
              </a:lnSpc>
              <a:spcBef>
                <a:spcPts val="600"/>
              </a:spcBef>
              <a:spcAft>
                <a:spcPts val="300"/>
              </a:spcAft>
              <a:buClr>
                <a:schemeClr val="accent2">
                  <a:lumMod val="50000"/>
                </a:schemeClr>
              </a:buClr>
              <a:buFont typeface="Wingdings" panose="05000000000000000000" pitchFamily="2" charset="2"/>
              <a:buChar char="q"/>
            </a:pPr>
            <a:r>
              <a:rPr lang="en-US" sz="2200" dirty="0">
                <a:latin typeface="+mn-lt"/>
                <a:cs typeface="Arial"/>
              </a:rPr>
              <a:t>Reminders</a:t>
            </a:r>
          </a:p>
          <a:p>
            <a:pPr lvl="1">
              <a:lnSpc>
                <a:spcPct val="106000"/>
              </a:lnSpc>
              <a:spcBef>
                <a:spcPts val="600"/>
              </a:spcBef>
              <a:spcAft>
                <a:spcPts val="300"/>
              </a:spcAft>
              <a:buClr>
                <a:schemeClr val="accent2">
                  <a:lumMod val="50000"/>
                </a:schemeClr>
              </a:buClr>
              <a:buFont typeface="Wingdings" panose="05000000000000000000" pitchFamily="2" charset="2"/>
              <a:buChar char="q"/>
            </a:pPr>
            <a:endParaRPr lang="en-US" sz="2400" dirty="0">
              <a:latin typeface="+mn-lt"/>
            </a:endParaRPr>
          </a:p>
          <a:p>
            <a:pPr marL="365760" lvl="1" indent="0">
              <a:lnSpc>
                <a:spcPct val="106000"/>
              </a:lnSpc>
              <a:spcBef>
                <a:spcPts val="600"/>
              </a:spcBef>
              <a:spcAft>
                <a:spcPts val="300"/>
              </a:spcAft>
              <a:buNone/>
            </a:pPr>
            <a:endParaRPr lang="en-US" sz="1800" dirty="0"/>
          </a:p>
          <a:p>
            <a:pPr marL="0" indent="0">
              <a:buFont typeface="Wingdings"/>
              <a:buNone/>
            </a:pPr>
            <a:endParaRPr lang="en-US" sz="2400" dirty="0"/>
          </a:p>
        </p:txBody>
      </p:sp>
    </p:spTree>
    <p:custDataLst>
      <p:tags r:id="rId1"/>
    </p:custDataLst>
    <p:extLst>
      <p:ext uri="{BB962C8B-B14F-4D97-AF65-F5344CB8AC3E}">
        <p14:creationId xmlns:p14="http://schemas.microsoft.com/office/powerpoint/2010/main" val="255886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86600" y="6492875"/>
            <a:ext cx="2057400" cy="365125"/>
          </a:xfrm>
        </p:spPr>
        <p:txBody>
          <a:bodyPr>
            <a:normAutofit/>
          </a:bodyPr>
          <a:lstStyle/>
          <a:p>
            <a:fld id="{25037DA4-2335-4A87-8586-64B2BAB08211}" type="slidenum">
              <a:rPr lang="en-US" smtClean="0"/>
              <a:pPr/>
              <a:t>19</a:t>
            </a:fld>
            <a:endParaRPr lang="en-US"/>
          </a:p>
        </p:txBody>
      </p:sp>
      <p:sp>
        <p:nvSpPr>
          <p:cNvPr id="2" name="Title 1"/>
          <p:cNvSpPr>
            <a:spLocks noGrp="1"/>
          </p:cNvSpPr>
          <p:nvPr>
            <p:ph type="title"/>
          </p:nvPr>
        </p:nvSpPr>
        <p:spPr>
          <a:xfrm>
            <a:off x="623888" y="5195455"/>
            <a:ext cx="7886700" cy="1024370"/>
          </a:xfrm>
        </p:spPr>
        <p:txBody>
          <a:bodyPr>
            <a:normAutofit fontScale="90000"/>
          </a:bodyPr>
          <a:lstStyle/>
          <a:p>
            <a:r>
              <a:rPr lang="en-US" sz="3400" dirty="0">
                <a:latin typeface="Tw Cen MT"/>
              </a:rPr>
              <a:t>Class Roster Process</a:t>
            </a:r>
            <a:br>
              <a:rPr lang="en-US" sz="3400" dirty="0">
                <a:latin typeface="Tw Cen MT"/>
              </a:rPr>
            </a:br>
            <a:endParaRPr lang="en-US" dirty="0"/>
          </a:p>
        </p:txBody>
      </p:sp>
    </p:spTree>
    <p:extLst>
      <p:ext uri="{BB962C8B-B14F-4D97-AF65-F5344CB8AC3E}">
        <p14:creationId xmlns:p14="http://schemas.microsoft.com/office/powerpoint/2010/main" val="312783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318757" cy="793820"/>
          </a:xfrm>
          <a:prstGeom prst="rect">
            <a:avLst/>
          </a:prstGeom>
        </p:spPr>
        <p:txBody>
          <a:bodyPr>
            <a:noAutofit/>
          </a:bodyPr>
          <a:lstStyle/>
          <a:p>
            <a:r>
              <a:rPr lang="en-US" sz="3000" dirty="0">
                <a:latin typeface="+mn-lt"/>
              </a:rPr>
              <a:t>Class roster (Process)</a:t>
            </a:r>
          </a:p>
        </p:txBody>
      </p:sp>
      <p:sp>
        <p:nvSpPr>
          <p:cNvPr id="5" name="Slide Number Placeholder 4"/>
          <p:cNvSpPr>
            <a:spLocks noGrp="1"/>
          </p:cNvSpPr>
          <p:nvPr>
            <p:ph type="sldNum" sz="quarter" idx="12"/>
          </p:nvPr>
        </p:nvSpPr>
        <p:spPr>
          <a:xfrm>
            <a:off x="7086600" y="6517416"/>
            <a:ext cx="2057400" cy="365125"/>
          </a:xfrm>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lang="en-US" sz="1200">
                <a:latin typeface="Tw Cen MT Condensed" panose="020B0606020104020203"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lang="en-US" sz="1200">
              <a:latin typeface="Tw Cen MT Condensed" panose="020B0606020104020203" pitchFamily="34" charset="0"/>
              <a:cs typeface="+mn-cs"/>
            </a:endParaRPr>
          </a:p>
        </p:txBody>
      </p:sp>
      <p:graphicFrame>
        <p:nvGraphicFramePr>
          <p:cNvPr id="2" name="Diagram 1">
            <a:extLst>
              <a:ext uri="{FF2B5EF4-FFF2-40B4-BE49-F238E27FC236}">
                <a16:creationId xmlns:a16="http://schemas.microsoft.com/office/drawing/2014/main" id="{4FD1AC4F-DDD7-47D5-BE30-B75EFE1E0B52}"/>
              </a:ext>
            </a:extLst>
          </p:cNvPr>
          <p:cNvGraphicFramePr/>
          <p:nvPr>
            <p:extLst>
              <p:ext uri="{D42A27DB-BD31-4B8C-83A1-F6EECF244321}">
                <p14:modId xmlns:p14="http://schemas.microsoft.com/office/powerpoint/2010/main" val="3536572540"/>
              </p:ext>
            </p:extLst>
          </p:nvPr>
        </p:nvGraphicFramePr>
        <p:xfrm>
          <a:off x="628650" y="79382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C717FD1F-19E8-46BB-B9B1-FFF70075C5F3}"/>
              </a:ext>
            </a:extLst>
          </p:cNvPr>
          <p:cNvSpPr txBox="1"/>
          <p:nvPr/>
        </p:nvSpPr>
        <p:spPr>
          <a:xfrm>
            <a:off x="6924676" y="1114425"/>
            <a:ext cx="2057400" cy="5632311"/>
          </a:xfrm>
          <a:prstGeom prst="rect">
            <a:avLst/>
          </a:prstGeom>
          <a:noFill/>
        </p:spPr>
        <p:txBody>
          <a:bodyPr wrap="square" rtlCol="0">
            <a:spAutoFit/>
          </a:bodyPr>
          <a:lstStyle/>
          <a:p>
            <a:r>
              <a:rPr lang="en-US" b="1" dirty="0"/>
              <a:t>In Core Collection:</a:t>
            </a:r>
          </a:p>
          <a:p>
            <a:endParaRPr lang="en-US" b="1" dirty="0"/>
          </a:p>
          <a:p>
            <a:r>
              <a:rPr lang="en-US" b="1" dirty="0"/>
              <a:t>1.Promote</a:t>
            </a:r>
          </a:p>
          <a:p>
            <a:r>
              <a:rPr lang="en-US" b="1" dirty="0"/>
              <a:t>2. Validate</a:t>
            </a:r>
          </a:p>
          <a:p>
            <a:r>
              <a:rPr lang="en-US" b="1" dirty="0"/>
              <a:t>3. Fatal Free</a:t>
            </a:r>
          </a:p>
          <a:p>
            <a:r>
              <a:rPr lang="en-US" b="1" dirty="0"/>
              <a:t>4. Reports</a:t>
            </a:r>
          </a:p>
          <a:p>
            <a:r>
              <a:rPr lang="en-US" b="1" dirty="0"/>
              <a:t>5. Complete</a:t>
            </a:r>
          </a:p>
          <a:p>
            <a:endParaRPr lang="en-US" dirty="0"/>
          </a:p>
          <a:p>
            <a:endParaRPr lang="en-US" dirty="0"/>
          </a:p>
          <a:p>
            <a:endParaRPr lang="en-US" dirty="0"/>
          </a:p>
          <a:p>
            <a:r>
              <a:rPr lang="en-US" dirty="0"/>
              <a:t>Promote on: </a:t>
            </a:r>
          </a:p>
          <a:p>
            <a:r>
              <a:rPr lang="en-US" dirty="0"/>
              <a:t>Class Roster </a:t>
            </a:r>
          </a:p>
          <a:p>
            <a:r>
              <a:rPr lang="en-US" dirty="0"/>
              <a:t>2019-2020</a:t>
            </a:r>
          </a:p>
          <a:p>
            <a:r>
              <a:rPr lang="en-US" dirty="0"/>
              <a:t>Winter</a:t>
            </a:r>
          </a:p>
          <a:p>
            <a:endParaRPr lang="en-US" dirty="0"/>
          </a:p>
          <a:p>
            <a:endParaRPr lang="en-US" dirty="0"/>
          </a:p>
          <a:p>
            <a:endParaRPr lang="en-US" dirty="0"/>
          </a:p>
          <a:p>
            <a:endParaRPr lang="en-US" dirty="0"/>
          </a:p>
          <a:p>
            <a:endParaRPr lang="en-US" dirty="0"/>
          </a:p>
          <a:p>
            <a:r>
              <a:rPr lang="en-US" dirty="0"/>
              <a:t> </a:t>
            </a:r>
          </a:p>
        </p:txBody>
      </p:sp>
    </p:spTree>
    <p:custDataLst>
      <p:tags r:id="rId1"/>
    </p:custDataLst>
    <p:extLst>
      <p:ext uri="{BB962C8B-B14F-4D97-AF65-F5344CB8AC3E}">
        <p14:creationId xmlns:p14="http://schemas.microsoft.com/office/powerpoint/2010/main" val="1639500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EBF44-7437-44B3-AF2D-46B1186CD7FA}"/>
              </a:ext>
            </a:extLst>
          </p:cNvPr>
          <p:cNvSpPr>
            <a:spLocks noGrp="1"/>
          </p:cNvSpPr>
          <p:nvPr>
            <p:ph type="body" idx="1"/>
          </p:nvPr>
        </p:nvSpPr>
        <p:spPr/>
        <p:txBody>
          <a:bodyPr>
            <a:normAutofit fontScale="92500" lnSpcReduction="20000"/>
          </a:bodyPr>
          <a:lstStyle/>
          <a:p>
            <a:r>
              <a:rPr lang="en-US" b="1" dirty="0" err="1"/>
              <a:t>InterchangeMasterScheduleExtension</a:t>
            </a:r>
            <a:endParaRPr lang="en-US" dirty="0"/>
          </a:p>
          <a:p>
            <a:pPr lvl="0"/>
            <a:r>
              <a:rPr lang="en-US" dirty="0"/>
              <a:t>Run local District/Campus Master Schedule and verify all sections.</a:t>
            </a:r>
          </a:p>
          <a:p>
            <a:pPr lvl="0"/>
            <a:r>
              <a:rPr lang="en-US" dirty="0"/>
              <a:t>Verify all PEIMS elements with your Campus Administrators.</a:t>
            </a:r>
          </a:p>
          <a:p>
            <a:pPr lvl="0"/>
            <a:r>
              <a:rPr lang="en-US" i="1" u="sng" dirty="0"/>
              <a:t>Look for invalid Service IDs</a:t>
            </a:r>
          </a:p>
          <a:p>
            <a:r>
              <a:rPr lang="en-US" b="1" dirty="0"/>
              <a:t> </a:t>
            </a:r>
            <a:endParaRPr lang="en-US" dirty="0"/>
          </a:p>
          <a:p>
            <a:r>
              <a:rPr lang="en-US" b="1" dirty="0" err="1"/>
              <a:t>InterchangeStaffAssociationExtension</a:t>
            </a:r>
            <a:endParaRPr lang="en-US" b="1" dirty="0"/>
          </a:p>
          <a:p>
            <a:r>
              <a:rPr lang="en-US" dirty="0"/>
              <a:t>Make sure your 087 and 047 are Active in HR.</a:t>
            </a:r>
          </a:p>
          <a:p>
            <a:pPr lvl="0"/>
            <a:r>
              <a:rPr lang="en-US" dirty="0"/>
              <a:t>Have HR check for teachers with no “Days Worked” or “Percent Day Employed”</a:t>
            </a:r>
          </a:p>
          <a:p>
            <a:pPr lvl="0"/>
            <a:r>
              <a:rPr lang="en-US" dirty="0"/>
              <a:t>Make sure all changes in Primary teacher are recorded</a:t>
            </a:r>
          </a:p>
          <a:p>
            <a:r>
              <a:rPr lang="en-US" dirty="0"/>
              <a:t>Make sure all support and assistant teachers are included in the Master Schedule</a:t>
            </a:r>
          </a:p>
        </p:txBody>
      </p:sp>
      <p:sp>
        <p:nvSpPr>
          <p:cNvPr id="3" name="Slide Number Placeholder 2">
            <a:extLst>
              <a:ext uri="{FF2B5EF4-FFF2-40B4-BE49-F238E27FC236}">
                <a16:creationId xmlns:a16="http://schemas.microsoft.com/office/drawing/2014/main" id="{21BCA598-6E4A-4A2F-ADFD-0FA4A324FC3B}"/>
              </a:ext>
            </a:extLst>
          </p:cNvPr>
          <p:cNvSpPr>
            <a:spLocks noGrp="1"/>
          </p:cNvSpPr>
          <p:nvPr>
            <p:ph type="sldNum" sz="quarter" idx="12"/>
          </p:nvPr>
        </p:nvSpPr>
        <p:spPr/>
        <p:txBody>
          <a:bodyPr/>
          <a:lstStyle/>
          <a:p>
            <a:fld id="{25037DA4-2335-4A87-8586-64B2BAB08211}" type="slidenum">
              <a:rPr lang="en-US" smtClean="0"/>
              <a:pPr/>
              <a:t>21</a:t>
            </a:fld>
            <a:endParaRPr lang="en-US"/>
          </a:p>
        </p:txBody>
      </p:sp>
      <p:sp>
        <p:nvSpPr>
          <p:cNvPr id="4" name="Title 3">
            <a:extLst>
              <a:ext uri="{FF2B5EF4-FFF2-40B4-BE49-F238E27FC236}">
                <a16:creationId xmlns:a16="http://schemas.microsoft.com/office/drawing/2014/main" id="{59CEB6D2-5BBF-47A9-B9BF-FE5F804BA65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24676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86600" y="6492875"/>
            <a:ext cx="2057400" cy="365125"/>
          </a:xfrm>
        </p:spPr>
        <p:txBody>
          <a:bodyPr>
            <a:normAutofit/>
          </a:bodyPr>
          <a:lstStyle/>
          <a:p>
            <a:fld id="{25037DA4-2335-4A87-8586-64B2BAB08211}" type="slidenum">
              <a:rPr lang="en-US" smtClean="0"/>
              <a:pPr/>
              <a:t>22</a:t>
            </a:fld>
            <a:endParaRPr lang="en-US"/>
          </a:p>
        </p:txBody>
      </p:sp>
      <p:sp>
        <p:nvSpPr>
          <p:cNvPr id="2" name="Title 1"/>
          <p:cNvSpPr>
            <a:spLocks noGrp="1"/>
          </p:cNvSpPr>
          <p:nvPr>
            <p:ph type="title"/>
          </p:nvPr>
        </p:nvSpPr>
        <p:spPr>
          <a:xfrm>
            <a:off x="623888" y="5195455"/>
            <a:ext cx="7886700" cy="1024370"/>
          </a:xfrm>
        </p:spPr>
        <p:txBody>
          <a:bodyPr>
            <a:normAutofit/>
          </a:bodyPr>
          <a:lstStyle/>
          <a:p>
            <a:r>
              <a:rPr lang="en-US" sz="3400">
                <a:latin typeface="Tw Cen MT" panose="020B0602020104020603" pitchFamily="34" charset="0"/>
              </a:rPr>
              <a:t>Resources and wrap up</a:t>
            </a:r>
            <a:endParaRPr lang="en-US" sz="3400">
              <a:latin typeface="+mn-lt"/>
            </a:endParaRPr>
          </a:p>
        </p:txBody>
      </p:sp>
    </p:spTree>
    <p:extLst>
      <p:ext uri="{BB962C8B-B14F-4D97-AF65-F5344CB8AC3E}">
        <p14:creationId xmlns:p14="http://schemas.microsoft.com/office/powerpoint/2010/main" val="2714739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318757" cy="793820"/>
          </a:xfrm>
          <a:prstGeom prst="rect">
            <a:avLst/>
          </a:prstGeom>
        </p:spPr>
        <p:txBody>
          <a:bodyPr>
            <a:noAutofit/>
          </a:bodyPr>
          <a:lstStyle/>
          <a:p>
            <a:r>
              <a:rPr lang="en-US" sz="3000">
                <a:latin typeface="+mn-lt"/>
              </a:rPr>
              <a:t>Class roster additional Resources</a:t>
            </a:r>
          </a:p>
        </p:txBody>
      </p:sp>
      <p:sp>
        <p:nvSpPr>
          <p:cNvPr id="5" name="Slide Number Placeholder 4"/>
          <p:cNvSpPr>
            <a:spLocks noGrp="1"/>
          </p:cNvSpPr>
          <p:nvPr>
            <p:ph type="sldNum" sz="quarter" idx="12"/>
          </p:nvPr>
        </p:nvSpPr>
        <p:spPr>
          <a:xfrm>
            <a:off x="7086600" y="6517416"/>
            <a:ext cx="2057400" cy="365125"/>
          </a:xfrm>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lang="en-US" sz="1200">
                <a:latin typeface="Tw Cen MT Condensed" panose="020B0606020104020203"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lang="en-US" sz="1200">
              <a:latin typeface="Tw Cen MT Condensed" panose="020B0606020104020203" pitchFamily="34" charset="0"/>
              <a:cs typeface="+mn-cs"/>
            </a:endParaRPr>
          </a:p>
        </p:txBody>
      </p:sp>
      <p:sp>
        <p:nvSpPr>
          <p:cNvPr id="6" name="Rectangle 5"/>
          <p:cNvSpPr/>
          <p:nvPr/>
        </p:nvSpPr>
        <p:spPr>
          <a:xfrm>
            <a:off x="796543" y="914400"/>
            <a:ext cx="7318757" cy="4735399"/>
          </a:xfrm>
          <a:prstGeom prst="rect">
            <a:avLst/>
          </a:prstGeom>
        </p:spPr>
        <p:txBody>
          <a:bodyPr wrap="square" anchor="t">
            <a:spAutoFit/>
          </a:bodyPr>
          <a:lstStyle/>
          <a:p>
            <a:pPr marL="342900" lvl="1" indent="-342900">
              <a:lnSpc>
                <a:spcPct val="200000"/>
              </a:lnSpc>
              <a:spcBef>
                <a:spcPts val="600"/>
              </a:spcBef>
              <a:spcAft>
                <a:spcPts val="300"/>
              </a:spcAft>
              <a:buClr>
                <a:schemeClr val="accent2">
                  <a:lumMod val="50000"/>
                </a:schemeClr>
              </a:buClr>
              <a:buSzPct val="70000"/>
              <a:buFont typeface="Wingdings" panose="05000000000000000000" pitchFamily="2" charset="2"/>
              <a:buChar char="q"/>
              <a:defRPr/>
            </a:pPr>
            <a:r>
              <a:rPr lang="en-US" sz="2400" dirty="0">
                <a:cs typeface="Arial"/>
                <a:hlinkClick r:id="rId4"/>
              </a:rPr>
              <a:t>TAA Letter – June 2019</a:t>
            </a:r>
            <a:endParaRPr lang="en-US" sz="2400" dirty="0">
              <a:cs typeface="Arial"/>
              <a:hlinkClick r:id="rId5">
                <a:extLst>
                  <a:ext uri="{A12FA001-AC4F-418D-AE19-62706E023703}">
                    <ahyp:hlinkClr xmlns:ahyp="http://schemas.microsoft.com/office/drawing/2018/hyperlinkcolor" val="tx"/>
                  </a:ext>
                </a:extLst>
              </a:hlinkClick>
            </a:endParaRPr>
          </a:p>
          <a:p>
            <a:pPr marL="342900" lvl="1" indent="-342900">
              <a:spcBef>
                <a:spcPts val="600"/>
              </a:spcBef>
              <a:spcAft>
                <a:spcPts val="300"/>
              </a:spcAft>
              <a:buClr>
                <a:schemeClr val="accent2">
                  <a:lumMod val="50000"/>
                </a:schemeClr>
              </a:buClr>
              <a:buSzPct val="70000"/>
              <a:buFont typeface="Wingdings" panose="05000000000000000000" pitchFamily="2" charset="2"/>
              <a:buChar char="q"/>
            </a:pPr>
            <a:r>
              <a:rPr lang="en-US" sz="2400" dirty="0">
                <a:solidFill>
                  <a:schemeClr val="accent5">
                    <a:lumMod val="75000"/>
                  </a:schemeClr>
                </a:solidFill>
                <a:cs typeface="Arial"/>
                <a:hlinkClick r:id="rId6">
                  <a:extLst>
                    <a:ext uri="{A12FA001-AC4F-418D-AE19-62706E023703}">
                      <ahyp:hlinkClr xmlns:ahyp="http://schemas.microsoft.com/office/drawing/2018/hyperlinkcolor" val="tx"/>
                    </a:ext>
                  </a:extLst>
                </a:hlinkClick>
              </a:rPr>
              <a:t>TSDSKB-587</a:t>
            </a:r>
            <a:r>
              <a:rPr lang="en-US" b="1" dirty="0"/>
              <a:t> - </a:t>
            </a:r>
            <a:r>
              <a:rPr lang="en-US" sz="2400" dirty="0">
                <a:cs typeface="Arial"/>
              </a:rPr>
              <a:t>Class Roster: General FAQs for Class Roster Collection</a:t>
            </a:r>
          </a:p>
          <a:p>
            <a:pPr marL="342900" lvl="1" indent="-342900">
              <a:lnSpc>
                <a:spcPct val="200000"/>
              </a:lnSpc>
              <a:spcBef>
                <a:spcPts val="600"/>
              </a:spcBef>
              <a:spcAft>
                <a:spcPts val="300"/>
              </a:spcAft>
              <a:buClr>
                <a:schemeClr val="accent2">
                  <a:lumMod val="50000"/>
                </a:schemeClr>
              </a:buClr>
              <a:buSzPct val="70000"/>
              <a:buFont typeface="Wingdings" panose="05000000000000000000" pitchFamily="2" charset="2"/>
              <a:buChar char="q"/>
            </a:pPr>
            <a:r>
              <a:rPr lang="en-US" sz="2400" dirty="0">
                <a:solidFill>
                  <a:srgbClr val="171616"/>
                </a:solidFill>
                <a:cs typeface="Arial"/>
                <a:hlinkClick r:id="rId7"/>
              </a:rPr>
              <a:t>Delete Utility Reload Guide for TSDS Deletes</a:t>
            </a:r>
            <a:endParaRPr lang="en-US" sz="2400" dirty="0">
              <a:cs typeface="Arial"/>
            </a:endParaRPr>
          </a:p>
          <a:p>
            <a:pPr marL="342900" lvl="1" indent="-342900">
              <a:lnSpc>
                <a:spcPct val="200000"/>
              </a:lnSpc>
              <a:spcBef>
                <a:spcPts val="600"/>
              </a:spcBef>
              <a:spcAft>
                <a:spcPts val="300"/>
              </a:spcAft>
              <a:buClr>
                <a:schemeClr val="accent2">
                  <a:lumMod val="50000"/>
                </a:schemeClr>
              </a:buClr>
              <a:buSzPct val="70000"/>
              <a:buFont typeface="Wingdings" panose="05000000000000000000" pitchFamily="2" charset="2"/>
              <a:buChar char="q"/>
            </a:pPr>
            <a:r>
              <a:rPr lang="en-US" sz="2400" dirty="0">
                <a:solidFill>
                  <a:schemeClr val="accent5">
                    <a:lumMod val="75000"/>
                  </a:schemeClr>
                </a:solidFill>
                <a:cs typeface="Arial"/>
                <a:hlinkClick r:id="rId5">
                  <a:extLst>
                    <a:ext uri="{A12FA001-AC4F-418D-AE19-62706E023703}">
                      <ahyp:hlinkClr xmlns:ahyp="http://schemas.microsoft.com/office/drawing/2018/hyperlinkcolor" val="tx"/>
                    </a:ext>
                  </a:extLst>
                </a:hlinkClick>
              </a:rPr>
              <a:t>Texas Education Data Standards</a:t>
            </a:r>
            <a:r>
              <a:rPr lang="en-US" sz="2400" dirty="0">
                <a:solidFill>
                  <a:schemeClr val="accent5">
                    <a:lumMod val="75000"/>
                  </a:schemeClr>
                </a:solidFill>
                <a:cs typeface="Arial"/>
              </a:rPr>
              <a:t> </a:t>
            </a:r>
            <a:r>
              <a:rPr lang="en-US" sz="2400" dirty="0">
                <a:cs typeface="Arial"/>
              </a:rPr>
              <a:t>(TEDS)</a:t>
            </a:r>
          </a:p>
          <a:p>
            <a:pPr marL="342900" lvl="1" indent="-342900">
              <a:lnSpc>
                <a:spcPct val="200000"/>
              </a:lnSpc>
              <a:spcBef>
                <a:spcPts val="600"/>
              </a:spcBef>
              <a:spcAft>
                <a:spcPts val="300"/>
              </a:spcAft>
              <a:buClr>
                <a:schemeClr val="accent2">
                  <a:lumMod val="50000"/>
                </a:schemeClr>
              </a:buClr>
              <a:buSzPct val="70000"/>
              <a:buFont typeface="Wingdings" panose="05000000000000000000" pitchFamily="2" charset="2"/>
              <a:buChar char="q"/>
            </a:pPr>
            <a:r>
              <a:rPr lang="en-US" sz="2400" dirty="0">
                <a:cs typeface="Arial"/>
                <a:hlinkClick r:id="rId8"/>
              </a:rPr>
              <a:t>TWEDS</a:t>
            </a:r>
            <a:endParaRPr lang="en-US" sz="2400" dirty="0">
              <a:cs typeface="Arial"/>
            </a:endParaRPr>
          </a:p>
          <a:p>
            <a:pPr marL="342900" lvl="1" indent="-342900">
              <a:lnSpc>
                <a:spcPct val="106000"/>
              </a:lnSpc>
              <a:spcBef>
                <a:spcPts val="600"/>
              </a:spcBef>
              <a:spcAft>
                <a:spcPts val="300"/>
              </a:spcAft>
              <a:buClr>
                <a:schemeClr val="accent2">
                  <a:lumMod val="50000"/>
                </a:schemeClr>
              </a:buClr>
              <a:buSzPct val="70000"/>
              <a:buFont typeface="Wingdings" panose="05000000000000000000" pitchFamily="2" charset="2"/>
              <a:buChar char="q"/>
            </a:pPr>
            <a:endParaRPr lang="en-US" sz="2400" dirty="0">
              <a:solidFill>
                <a:srgbClr val="171616"/>
              </a:solidFill>
              <a:cs typeface="Arial" pitchFamily="34" charset="0"/>
            </a:endParaRPr>
          </a:p>
        </p:txBody>
      </p:sp>
    </p:spTree>
    <p:custDataLst>
      <p:tags r:id="rId1"/>
    </p:custDataLst>
    <p:extLst>
      <p:ext uri="{BB962C8B-B14F-4D97-AF65-F5344CB8AC3E}">
        <p14:creationId xmlns:p14="http://schemas.microsoft.com/office/powerpoint/2010/main" val="31407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a:latin typeface="+mn-lt"/>
              </a:rPr>
              <a:t>Wrap Up</a:t>
            </a:r>
          </a:p>
        </p:txBody>
      </p:sp>
      <p:sp>
        <p:nvSpPr>
          <p:cNvPr id="2" name="Slide Number Placeholder 1"/>
          <p:cNvSpPr>
            <a:spLocks noGrp="1"/>
          </p:cNvSpPr>
          <p:nvPr>
            <p:ph type="sldNum" sz="quarter" idx="12"/>
          </p:nvPr>
        </p:nvSpPr>
        <p:spPr>
          <a:xfrm>
            <a:off x="7070124" y="6534992"/>
            <a:ext cx="2057400" cy="365125"/>
          </a:xfrm>
        </p:spPr>
        <p:txBody>
          <a:bodyPr>
            <a:normAutofit/>
          </a:bodyPr>
          <a:lstStyle/>
          <a:p>
            <a:fld id="{2F0C4421-5918-4AA3-AE4A-C36EDD2FD6EB}" type="slidenum">
              <a:rPr lang="en-US" smtClean="0"/>
              <a:pPr/>
              <a:t>24</a:t>
            </a:fld>
            <a:endParaRPr lang="en-US"/>
          </a:p>
        </p:txBody>
      </p:sp>
      <p:sp>
        <p:nvSpPr>
          <p:cNvPr id="6" name="Content Placeholder 3"/>
          <p:cNvSpPr txBox="1">
            <a:spLocks/>
          </p:cNvSpPr>
          <p:nvPr/>
        </p:nvSpPr>
        <p:spPr>
          <a:xfrm>
            <a:off x="495300" y="990600"/>
            <a:ext cx="8153400"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rial" pitchFamily="34" charset="0"/>
                <a:ea typeface="+mn-ea"/>
                <a:cs typeface="Arial" pitchFamily="34" charset="0"/>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rial" pitchFamily="34" charset="0"/>
                <a:ea typeface="+mn-ea"/>
                <a:cs typeface="Arial" pitchFamily="34" charset="0"/>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rial" pitchFamily="34" charset="0"/>
                <a:ea typeface="+mn-ea"/>
                <a:cs typeface="Arial" pitchFamily="34" charset="0"/>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rial" pitchFamily="34" charset="0"/>
                <a:ea typeface="+mn-ea"/>
                <a:cs typeface="Arial" pitchFamily="34" charset="0"/>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06000"/>
              </a:lnSpc>
              <a:spcBef>
                <a:spcPts val="600"/>
              </a:spcBef>
              <a:spcAft>
                <a:spcPts val="300"/>
              </a:spcAft>
              <a:buNone/>
            </a:pPr>
            <a:r>
              <a:rPr lang="en-US" sz="2400" b="1">
                <a:solidFill>
                  <a:schemeClr val="accent2">
                    <a:lumMod val="50000"/>
                  </a:schemeClr>
                </a:solidFill>
                <a:latin typeface="+mn-lt"/>
                <a:sym typeface="Helvetica" charset="0"/>
              </a:rPr>
              <a:t>Today we talked about:</a:t>
            </a:r>
            <a:endParaRPr lang="en-US" sz="2400">
              <a:solidFill>
                <a:schemeClr val="accent2">
                  <a:lumMod val="50000"/>
                </a:schemeClr>
              </a:solidFill>
              <a:latin typeface="+mn-lt"/>
              <a:sym typeface="Helvetica" charset="0"/>
            </a:endParaRPr>
          </a:p>
          <a:p>
            <a:pPr lvl="1">
              <a:lnSpc>
                <a:spcPct val="150000"/>
              </a:lnSpc>
              <a:spcBef>
                <a:spcPts val="600"/>
              </a:spcBef>
              <a:spcAft>
                <a:spcPts val="300"/>
              </a:spcAft>
              <a:buClr>
                <a:schemeClr val="accent2">
                  <a:lumMod val="50000"/>
                </a:schemeClr>
              </a:buClr>
              <a:buFont typeface="Wingdings" panose="05000000000000000000" pitchFamily="2" charset="2"/>
              <a:buChar char="q"/>
            </a:pPr>
            <a:r>
              <a:rPr lang="en-US" sz="2400">
                <a:latin typeface="+mn-lt"/>
              </a:rPr>
              <a:t>The purpose of the Class Roster collection,</a:t>
            </a:r>
          </a:p>
          <a:p>
            <a:pPr lvl="1">
              <a:lnSpc>
                <a:spcPct val="150000"/>
              </a:lnSpc>
              <a:spcBef>
                <a:spcPts val="600"/>
              </a:spcBef>
              <a:spcAft>
                <a:spcPts val="300"/>
              </a:spcAft>
              <a:buClr>
                <a:schemeClr val="accent2">
                  <a:lumMod val="50000"/>
                </a:schemeClr>
              </a:buClr>
              <a:buFont typeface="Wingdings" panose="05000000000000000000" pitchFamily="2" charset="2"/>
              <a:buChar char="q"/>
            </a:pPr>
            <a:r>
              <a:rPr lang="en-US" sz="2400">
                <a:latin typeface="+mn-lt"/>
              </a:rPr>
              <a:t>Data elements and interchange files for Class Roster,</a:t>
            </a:r>
          </a:p>
          <a:p>
            <a:pPr lvl="1">
              <a:lnSpc>
                <a:spcPct val="150000"/>
              </a:lnSpc>
              <a:spcBef>
                <a:spcPts val="600"/>
              </a:spcBef>
              <a:spcAft>
                <a:spcPts val="300"/>
              </a:spcAft>
              <a:buClr>
                <a:schemeClr val="accent2">
                  <a:lumMod val="50000"/>
                </a:schemeClr>
              </a:buClr>
              <a:buFont typeface="Wingdings" panose="05000000000000000000" pitchFamily="2" charset="2"/>
              <a:buChar char="q"/>
            </a:pPr>
            <a:r>
              <a:rPr lang="en-US" sz="2400">
                <a:latin typeface="+mn-lt"/>
              </a:rPr>
              <a:t>The process for loading Class Roster data in the ODS, and</a:t>
            </a:r>
          </a:p>
          <a:p>
            <a:pPr lvl="1">
              <a:lnSpc>
                <a:spcPct val="150000"/>
              </a:lnSpc>
              <a:spcBef>
                <a:spcPts val="600"/>
              </a:spcBef>
              <a:spcAft>
                <a:spcPts val="300"/>
              </a:spcAft>
              <a:buClr>
                <a:schemeClr val="accent2">
                  <a:lumMod val="50000"/>
                </a:schemeClr>
              </a:buClr>
              <a:buFont typeface="Wingdings" panose="05000000000000000000" pitchFamily="2" charset="2"/>
              <a:buChar char="q"/>
            </a:pPr>
            <a:r>
              <a:rPr lang="en-US" sz="2400">
                <a:latin typeface="+mn-lt"/>
              </a:rPr>
              <a:t>TSDS reports for Class Roster.</a:t>
            </a:r>
          </a:p>
          <a:p>
            <a:pPr lvl="1">
              <a:lnSpc>
                <a:spcPct val="150000"/>
              </a:lnSpc>
              <a:spcBef>
                <a:spcPts val="600"/>
              </a:spcBef>
              <a:spcAft>
                <a:spcPts val="300"/>
              </a:spcAft>
              <a:buClr>
                <a:schemeClr val="accent2">
                  <a:lumMod val="50000"/>
                </a:schemeClr>
              </a:buClr>
              <a:buFont typeface="Wingdings" panose="05000000000000000000" pitchFamily="2" charset="2"/>
              <a:buChar char="q"/>
            </a:pPr>
            <a:endParaRPr lang="en-US" sz="2400">
              <a:latin typeface="+mn-lt"/>
            </a:endParaRPr>
          </a:p>
          <a:p>
            <a:pPr marL="365760" lvl="1" indent="0">
              <a:lnSpc>
                <a:spcPct val="150000"/>
              </a:lnSpc>
              <a:spcBef>
                <a:spcPts val="600"/>
              </a:spcBef>
              <a:spcAft>
                <a:spcPts val="300"/>
              </a:spcAft>
              <a:buClr>
                <a:schemeClr val="accent2">
                  <a:lumMod val="50000"/>
                </a:schemeClr>
              </a:buClr>
              <a:buNone/>
            </a:pPr>
            <a:endParaRPr lang="en-US" sz="2400">
              <a:latin typeface="+mn-lt"/>
            </a:endParaRPr>
          </a:p>
        </p:txBody>
      </p:sp>
      <p:pic>
        <p:nvPicPr>
          <p:cNvPr id="5" name="Picture 4">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4400" y="6497571"/>
            <a:ext cx="381000" cy="384011"/>
          </a:xfrm>
          <a:prstGeom prst="rect">
            <a:avLst/>
          </a:prstGeom>
        </p:spPr>
      </p:pic>
    </p:spTree>
    <p:extLst>
      <p:ext uri="{BB962C8B-B14F-4D97-AF65-F5344CB8AC3E}">
        <p14:creationId xmlns:p14="http://schemas.microsoft.com/office/powerpoint/2010/main" val="43253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8980"/>
            <a:ext cx="7318757" cy="793820"/>
          </a:xfrm>
        </p:spPr>
        <p:txBody>
          <a:bodyPr>
            <a:noAutofit/>
          </a:bodyPr>
          <a:lstStyle/>
          <a:p>
            <a:r>
              <a:rPr lang="en-US" sz="3400">
                <a:latin typeface="+mn-lt"/>
              </a:rPr>
              <a:t>Questions?</a:t>
            </a:r>
          </a:p>
        </p:txBody>
      </p:sp>
      <p:sp>
        <p:nvSpPr>
          <p:cNvPr id="3" name="Title 8"/>
          <p:cNvSpPr txBox="1">
            <a:spLocks/>
          </p:cNvSpPr>
          <p:nvPr/>
        </p:nvSpPr>
        <p:spPr>
          <a:xfrm>
            <a:off x="628653" y="4774019"/>
            <a:ext cx="7620000" cy="1271181"/>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p>
            <a:pPr>
              <a:spcBef>
                <a:spcPct val="0"/>
              </a:spcBef>
              <a:defRPr/>
            </a:pPr>
            <a:r>
              <a:rPr kumimoji="0" lang="en-US" sz="2200" b="1" i="0" strike="noStrike" kern="1200" cap="none" spc="0" normalizeH="0" baseline="0" noProof="0">
                <a:ln>
                  <a:noFill/>
                </a:ln>
                <a:effectLst/>
                <a:uLnTx/>
                <a:uFillTx/>
                <a:ea typeface="+mj-ea"/>
                <a:cs typeface="+mj-cs"/>
              </a:rPr>
              <a:t>For more information visit:  </a:t>
            </a:r>
            <a:r>
              <a:rPr lang="en-US" sz="2200" b="1">
                <a:solidFill>
                  <a:schemeClr val="bg1"/>
                </a:solidFill>
                <a:hlinkClick r:id="rId3"/>
              </a:rPr>
              <a:t>www.TexasStudentDataSystem.org</a:t>
            </a:r>
            <a:endParaRPr lang="en-US" sz="2200" b="1">
              <a:solidFill>
                <a:schemeClr val="tx2"/>
              </a:solidFill>
            </a:endParaRPr>
          </a:p>
          <a:p>
            <a:pPr>
              <a:spcBef>
                <a:spcPct val="0"/>
              </a:spcBef>
              <a:defRPr/>
            </a:pPr>
            <a:endParaRPr kumimoji="0" lang="en-US" sz="2000" b="1" i="0" strike="noStrike" kern="1200" cap="none" spc="0" normalizeH="0" baseline="0" noProof="0">
              <a:ln>
                <a:noFill/>
              </a:ln>
              <a:solidFill>
                <a:schemeClr val="bg1"/>
              </a:solidFill>
              <a:effectLst/>
              <a:uLnTx/>
              <a:uFillTx/>
              <a:ea typeface="+mj-ea"/>
              <a:cs typeface="+mj-cs"/>
            </a:endParaRPr>
          </a:p>
          <a:p>
            <a:pPr lvl="0" algn="ctr">
              <a:spcBef>
                <a:spcPct val="0"/>
              </a:spcBef>
              <a:defRPr/>
            </a:pPr>
            <a:r>
              <a:rPr lang="en-US" sz="2200" b="1"/>
              <a:t>If you have any questions, please create a TIMS ticket.</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885" y="1149353"/>
            <a:ext cx="7010400" cy="362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4400" y="6477000"/>
            <a:ext cx="381000" cy="384011"/>
          </a:xfrm>
          <a:prstGeom prst="rect">
            <a:avLst/>
          </a:prstGeom>
        </p:spPr>
      </p:pic>
      <p:sp>
        <p:nvSpPr>
          <p:cNvPr id="4" name="Slide Number Placeholder 3">
            <a:extLst>
              <a:ext uri="{FF2B5EF4-FFF2-40B4-BE49-F238E27FC236}">
                <a16:creationId xmlns:a16="http://schemas.microsoft.com/office/drawing/2014/main" id="{C387DE2F-F25B-4FA4-B5A1-BDE8DB7D5AEF}"/>
              </a:ext>
            </a:extLst>
          </p:cNvPr>
          <p:cNvSpPr>
            <a:spLocks noGrp="1"/>
          </p:cNvSpPr>
          <p:nvPr>
            <p:ph type="sldNum" sz="quarter" idx="12"/>
          </p:nvPr>
        </p:nvSpPr>
        <p:spPr>
          <a:xfrm>
            <a:off x="7086600" y="6492875"/>
            <a:ext cx="2057400" cy="365125"/>
          </a:xfrm>
        </p:spPr>
        <p:txBody>
          <a:bodyPr/>
          <a:lstStyle/>
          <a:p>
            <a:fld id="{25037DA4-2335-4A87-8586-64B2BAB08211}" type="slidenum">
              <a:rPr lang="en-US" smtClean="0"/>
              <a:pPr/>
              <a:t>25</a:t>
            </a:fld>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sz="3400">
                <a:latin typeface="+mn-lt"/>
              </a:rPr>
              <a:t>Course Agenda</a:t>
            </a:r>
          </a:p>
        </p:txBody>
      </p:sp>
      <p:sp>
        <p:nvSpPr>
          <p:cNvPr id="4" name="Content Placeholder 3"/>
          <p:cNvSpPr>
            <a:spLocks noGrp="1"/>
          </p:cNvSpPr>
          <p:nvPr>
            <p:ph idx="1"/>
          </p:nvPr>
        </p:nvSpPr>
        <p:spPr>
          <a:xfrm>
            <a:off x="628650" y="838200"/>
            <a:ext cx="7886700" cy="5975420"/>
          </a:xfrm>
        </p:spPr>
        <p:txBody>
          <a:bodyPr vert="horz" lIns="91440" tIns="45720" rIns="91440" bIns="45720" rtlCol="0" anchor="t">
            <a:noAutofit/>
          </a:bodyPr>
          <a:lstStyle/>
          <a:p>
            <a:pPr marL="514350" indent="-514350">
              <a:lnSpc>
                <a:spcPct val="150000"/>
              </a:lnSpc>
              <a:buClr>
                <a:schemeClr val="accent2">
                  <a:lumMod val="50000"/>
                </a:schemeClr>
              </a:buClr>
              <a:buSzPct val="70000"/>
              <a:buFont typeface="+mj-lt"/>
              <a:buAutoNum type="arabicPeriod"/>
            </a:pPr>
            <a:r>
              <a:rPr lang="en-US">
                <a:solidFill>
                  <a:schemeClr val="accent3">
                    <a:lumMod val="75000"/>
                  </a:schemeClr>
                </a:solidFill>
                <a:highlight>
                  <a:srgbClr val="FFFFFF"/>
                </a:highlight>
                <a:latin typeface="+mn-lt"/>
                <a:hlinkClick r:id="rId3" action="ppaction://hlinksldjump"/>
              </a:rPr>
              <a:t>Class Roster Collection (Review)</a:t>
            </a:r>
            <a:endParaRPr lang="en-US">
              <a:solidFill>
                <a:schemeClr val="accent3">
                  <a:lumMod val="75000"/>
                </a:schemeClr>
              </a:solidFill>
              <a:highlight>
                <a:srgbClr val="FFFFFF"/>
              </a:highlight>
              <a:latin typeface="+mn-lt"/>
            </a:endParaRPr>
          </a:p>
          <a:p>
            <a:pPr lvl="2">
              <a:lnSpc>
                <a:spcPct val="100000"/>
              </a:lnSpc>
              <a:buClr>
                <a:schemeClr val="accent2">
                  <a:lumMod val="50000"/>
                </a:schemeClr>
              </a:buClr>
              <a:buSzPct val="70000"/>
              <a:buFont typeface="Wingdings" panose="05000000000000000000" pitchFamily="2" charset="2"/>
              <a:buChar char="q"/>
            </a:pPr>
            <a:r>
              <a:rPr lang="en-US">
                <a:solidFill>
                  <a:schemeClr val="accent3">
                    <a:lumMod val="75000"/>
                  </a:schemeClr>
                </a:solidFill>
                <a:highlight>
                  <a:srgbClr val="FFFFFF"/>
                </a:highlight>
                <a:latin typeface="+mn-lt"/>
                <a:hlinkClick r:id="rId4" action="ppaction://hlinksldjump">
                  <a:extLst>
                    <a:ext uri="{A12FA001-AC4F-418D-AE19-62706E023703}">
                      <ahyp:hlinkClr xmlns:ahyp="http://schemas.microsoft.com/office/drawing/2018/hyperlinkcolor" val="tx"/>
                    </a:ext>
                  </a:extLst>
                </a:hlinkClick>
              </a:rPr>
              <a:t>Class Roster Overview</a:t>
            </a:r>
            <a:endParaRPr lang="en-US">
              <a:solidFill>
                <a:schemeClr val="accent3">
                  <a:lumMod val="75000"/>
                </a:schemeClr>
              </a:solidFill>
              <a:highlight>
                <a:srgbClr val="FFFFFF"/>
              </a:highlight>
              <a:latin typeface="+mn-lt"/>
            </a:endParaRPr>
          </a:p>
          <a:p>
            <a:pPr lvl="2">
              <a:lnSpc>
                <a:spcPct val="100000"/>
              </a:lnSpc>
              <a:buClr>
                <a:schemeClr val="accent2">
                  <a:lumMod val="50000"/>
                </a:schemeClr>
              </a:buClr>
              <a:buSzPct val="70000"/>
              <a:buFont typeface="Wingdings" panose="05000000000000000000" pitchFamily="2" charset="2"/>
              <a:buChar char="q"/>
            </a:pPr>
            <a:r>
              <a:rPr lang="en-US">
                <a:solidFill>
                  <a:schemeClr val="accent3">
                    <a:lumMod val="75000"/>
                  </a:schemeClr>
                </a:solidFill>
                <a:highlight>
                  <a:srgbClr val="FFFFFF"/>
                </a:highlight>
                <a:latin typeface="+mn-lt"/>
                <a:hlinkClick r:id="rId5" action="ppaction://hlinksldjump">
                  <a:extLst>
                    <a:ext uri="{A12FA001-AC4F-418D-AE19-62706E023703}">
                      <ahyp:hlinkClr xmlns:ahyp="http://schemas.microsoft.com/office/drawing/2018/hyperlinkcolor" val="tx"/>
                    </a:ext>
                  </a:extLst>
                </a:hlinkClick>
              </a:rPr>
              <a:t>2019-2020 Class Roster Collection Timeline</a:t>
            </a:r>
            <a:endParaRPr lang="en-US">
              <a:solidFill>
                <a:schemeClr val="accent3">
                  <a:lumMod val="75000"/>
                </a:schemeClr>
              </a:solidFill>
              <a:highlight>
                <a:srgbClr val="FFFFFF"/>
              </a:highlight>
              <a:latin typeface="+mn-lt"/>
            </a:endParaRPr>
          </a:p>
          <a:p>
            <a:pPr lvl="2">
              <a:lnSpc>
                <a:spcPct val="100000"/>
              </a:lnSpc>
              <a:buClr>
                <a:schemeClr val="accent2">
                  <a:lumMod val="50000"/>
                </a:schemeClr>
              </a:buClr>
              <a:buSzPct val="70000"/>
              <a:buFont typeface="Wingdings" panose="05000000000000000000" pitchFamily="2" charset="2"/>
              <a:buChar char="q"/>
            </a:pPr>
            <a:r>
              <a:rPr lang="en-US">
                <a:solidFill>
                  <a:schemeClr val="accent3">
                    <a:lumMod val="75000"/>
                  </a:schemeClr>
                </a:solidFill>
                <a:highlight>
                  <a:srgbClr val="FFFFFF"/>
                </a:highlight>
                <a:latin typeface="+mn-lt"/>
                <a:hlinkClick r:id="rId6" action="ppaction://hlinksldjump">
                  <a:extLst>
                    <a:ext uri="{A12FA001-AC4F-418D-AE19-62706E023703}">
                      <ahyp:hlinkClr xmlns:ahyp="http://schemas.microsoft.com/office/drawing/2018/hyperlinkcolor" val="tx"/>
                    </a:ext>
                  </a:extLst>
                </a:hlinkClick>
              </a:rPr>
              <a:t>TSDS Interchanges for Class Roster</a:t>
            </a:r>
            <a:endParaRPr lang="en-US">
              <a:solidFill>
                <a:schemeClr val="accent3">
                  <a:lumMod val="75000"/>
                </a:schemeClr>
              </a:solidFill>
              <a:highlight>
                <a:srgbClr val="FFFFFF"/>
              </a:highlight>
              <a:latin typeface="+mn-lt"/>
            </a:endParaRPr>
          </a:p>
          <a:p>
            <a:pPr lvl="2">
              <a:lnSpc>
                <a:spcPct val="100000"/>
              </a:lnSpc>
              <a:buClr>
                <a:schemeClr val="accent2">
                  <a:lumMod val="50000"/>
                </a:schemeClr>
              </a:buClr>
              <a:buSzPct val="70000"/>
              <a:buFont typeface="Wingdings" panose="05000000000000000000" pitchFamily="2" charset="2"/>
              <a:buChar char="q"/>
            </a:pPr>
            <a:r>
              <a:rPr lang="en-US">
                <a:solidFill>
                  <a:schemeClr val="accent3">
                    <a:lumMod val="75000"/>
                  </a:schemeClr>
                </a:solidFill>
                <a:highlight>
                  <a:srgbClr val="FFFFFF"/>
                </a:highlight>
                <a:latin typeface="+mn-lt"/>
                <a:hlinkClick r:id="rId7" action="ppaction://hlinksldjump">
                  <a:extLst>
                    <a:ext uri="{A12FA001-AC4F-418D-AE19-62706E023703}">
                      <ahyp:hlinkClr xmlns:ahyp="http://schemas.microsoft.com/office/drawing/2018/hyperlinkcolor" val="tx"/>
                    </a:ext>
                  </a:extLst>
                </a:hlinkClick>
              </a:rPr>
              <a:t>Impact to PEIMS Summer submission</a:t>
            </a:r>
            <a:endParaRPr lang="en-US">
              <a:solidFill>
                <a:schemeClr val="accent3">
                  <a:lumMod val="75000"/>
                </a:schemeClr>
              </a:solidFill>
              <a:highlight>
                <a:srgbClr val="FFFFFF"/>
              </a:highlight>
              <a:latin typeface="+mn-lt"/>
            </a:endParaRPr>
          </a:p>
          <a:p>
            <a:pPr lvl="2">
              <a:lnSpc>
                <a:spcPct val="100000"/>
              </a:lnSpc>
              <a:buClr>
                <a:schemeClr val="accent2">
                  <a:lumMod val="50000"/>
                </a:schemeClr>
              </a:buClr>
              <a:buSzPct val="70000"/>
              <a:buFont typeface="Wingdings" panose="05000000000000000000" pitchFamily="2" charset="2"/>
              <a:buChar char="q"/>
            </a:pPr>
            <a:r>
              <a:rPr lang="en-US">
                <a:solidFill>
                  <a:schemeClr val="accent3">
                    <a:lumMod val="75000"/>
                  </a:schemeClr>
                </a:solidFill>
                <a:highlight>
                  <a:srgbClr val="FFFFFF"/>
                </a:highlight>
                <a:latin typeface="+mn-lt"/>
                <a:hlinkClick r:id="rId7" action="ppaction://hlinksldjump">
                  <a:extLst>
                    <a:ext uri="{A12FA001-AC4F-418D-AE19-62706E023703}">
                      <ahyp:hlinkClr xmlns:ahyp="http://schemas.microsoft.com/office/drawing/2018/hyperlinkcolor" val="tx"/>
                    </a:ext>
                  </a:extLst>
                </a:hlinkClick>
              </a:rPr>
              <a:t>TSDS data elements replacing PEIMS data elements</a:t>
            </a:r>
            <a:endParaRPr lang="en-US">
              <a:solidFill>
                <a:schemeClr val="accent3">
                  <a:lumMod val="75000"/>
                </a:schemeClr>
              </a:solidFill>
              <a:highlight>
                <a:srgbClr val="FFFFFF"/>
              </a:highlight>
              <a:latin typeface="+mn-lt"/>
            </a:endParaRPr>
          </a:p>
          <a:p>
            <a:pPr lvl="2">
              <a:lnSpc>
                <a:spcPct val="100000"/>
              </a:lnSpc>
              <a:buClr>
                <a:schemeClr val="accent2">
                  <a:lumMod val="50000"/>
                </a:schemeClr>
              </a:buClr>
              <a:buSzPct val="70000"/>
              <a:buFont typeface="Wingdings" panose="05000000000000000000" pitchFamily="2" charset="2"/>
              <a:buChar char="q"/>
            </a:pPr>
            <a:r>
              <a:rPr lang="en-US">
                <a:solidFill>
                  <a:schemeClr val="accent3">
                    <a:lumMod val="75000"/>
                  </a:schemeClr>
                </a:solidFill>
                <a:highlight>
                  <a:srgbClr val="FFFFFF"/>
                </a:highlight>
                <a:latin typeface="+mn-lt"/>
                <a:hlinkClick r:id="rId8" action="ppaction://hlinksldjump">
                  <a:extLst>
                    <a:ext uri="{A12FA001-AC4F-418D-AE19-62706E023703}">
                      <ahyp:hlinkClr xmlns:ahyp="http://schemas.microsoft.com/office/drawing/2018/hyperlinkcolor" val="tx"/>
                    </a:ext>
                  </a:extLst>
                </a:hlinkClick>
              </a:rPr>
              <a:t>Class Roster Data Flow Overview</a:t>
            </a:r>
            <a:endParaRPr lang="en-US">
              <a:solidFill>
                <a:schemeClr val="accent3">
                  <a:lumMod val="75000"/>
                </a:schemeClr>
              </a:solidFill>
              <a:highlight>
                <a:srgbClr val="FFFFFF"/>
              </a:highlight>
              <a:latin typeface="+mn-lt"/>
            </a:endParaRPr>
          </a:p>
          <a:p>
            <a:pPr lvl="2">
              <a:lnSpc>
                <a:spcPct val="100000"/>
              </a:lnSpc>
              <a:buClr>
                <a:schemeClr val="accent2">
                  <a:lumMod val="50000"/>
                </a:schemeClr>
              </a:buClr>
              <a:buSzPct val="70000"/>
              <a:buFont typeface="Wingdings" panose="05000000000000000000" pitchFamily="2" charset="2"/>
              <a:buChar char="q"/>
            </a:pPr>
            <a:r>
              <a:rPr lang="en-US">
                <a:solidFill>
                  <a:schemeClr val="accent3">
                    <a:lumMod val="75000"/>
                  </a:schemeClr>
                </a:solidFill>
                <a:highlight>
                  <a:srgbClr val="FFFFFF"/>
                </a:highlight>
                <a:latin typeface="+mn-lt"/>
                <a:hlinkClick r:id="rId9" action="ppaction://hlinksldjump">
                  <a:extLst>
                    <a:ext uri="{A12FA001-AC4F-418D-AE19-62706E023703}">
                      <ahyp:hlinkClr xmlns:ahyp="http://schemas.microsoft.com/office/drawing/2018/hyperlinkcolor" val="tx"/>
                    </a:ext>
                  </a:extLst>
                </a:hlinkClick>
              </a:rPr>
              <a:t>TEAL Roles for Class Roster</a:t>
            </a:r>
            <a:endParaRPr lang="en-US">
              <a:solidFill>
                <a:schemeClr val="accent3">
                  <a:lumMod val="75000"/>
                </a:schemeClr>
              </a:solidFill>
              <a:highlight>
                <a:srgbClr val="FFFFFF"/>
              </a:highlight>
              <a:latin typeface="+mn-lt"/>
              <a:hlinkClick r:id="rId10" action="ppaction://hlinksldjump">
                <a:extLst>
                  <a:ext uri="{A12FA001-AC4F-418D-AE19-62706E023703}">
                    <ahyp:hlinkClr xmlns:ahyp="http://schemas.microsoft.com/office/drawing/2018/hyperlinkcolor" val="tx"/>
                  </a:ext>
                </a:extLst>
              </a:hlinkClick>
            </a:endParaRPr>
          </a:p>
          <a:p>
            <a:pPr marL="514350" indent="-514350">
              <a:lnSpc>
                <a:spcPct val="100000"/>
              </a:lnSpc>
              <a:buClr>
                <a:schemeClr val="accent2">
                  <a:lumMod val="50000"/>
                </a:schemeClr>
              </a:buClr>
              <a:buSzPct val="70000"/>
              <a:buFont typeface="+mj-lt"/>
              <a:buAutoNum type="arabicPeriod"/>
            </a:pPr>
            <a:r>
              <a:rPr lang="en-US">
                <a:solidFill>
                  <a:schemeClr val="accent3">
                    <a:lumMod val="75000"/>
                  </a:schemeClr>
                </a:solidFill>
                <a:highlight>
                  <a:srgbClr val="FFFFFF"/>
                </a:highlight>
                <a:latin typeface="+mn-lt"/>
                <a:hlinkClick r:id="rId11" action="ppaction://hlinksldjump"/>
              </a:rPr>
              <a:t>Class Roster Reports (New)</a:t>
            </a:r>
            <a:endParaRPr lang="en-US">
              <a:solidFill>
                <a:schemeClr val="accent3">
                  <a:lumMod val="75000"/>
                </a:schemeClr>
              </a:solidFill>
              <a:highlight>
                <a:srgbClr val="FFFFFF"/>
              </a:highlight>
              <a:latin typeface="Tw Cen MT"/>
            </a:endParaRPr>
          </a:p>
          <a:p>
            <a:pPr marL="514350" indent="-514350">
              <a:lnSpc>
                <a:spcPct val="100000"/>
              </a:lnSpc>
              <a:buClr>
                <a:schemeClr val="accent2">
                  <a:lumMod val="50000"/>
                </a:schemeClr>
              </a:buClr>
              <a:buSzPct val="70000"/>
              <a:buAutoNum type="arabicPeriod"/>
            </a:pPr>
            <a:r>
              <a:rPr lang="en-US">
                <a:solidFill>
                  <a:schemeClr val="accent3">
                    <a:lumMod val="75000"/>
                  </a:schemeClr>
                </a:solidFill>
                <a:highlight>
                  <a:srgbClr val="FFFFFF"/>
                </a:highlight>
                <a:latin typeface="Tw Cen MT"/>
                <a:hlinkClick r:id="rId10" action="ppaction://hlinksldjump"/>
              </a:rPr>
              <a:t>Class Roster (Demo</a:t>
            </a:r>
            <a:r>
              <a:rPr lang="en-US">
                <a:solidFill>
                  <a:schemeClr val="accent3">
                    <a:lumMod val="75000"/>
                  </a:schemeClr>
                </a:solidFill>
                <a:highlight>
                  <a:srgbClr val="FFFFFF"/>
                </a:highlight>
                <a:latin typeface="Tw Cen MT"/>
              </a:rPr>
              <a:t>)</a:t>
            </a:r>
            <a:endParaRPr lang="en-US">
              <a:solidFill>
                <a:schemeClr val="accent3">
                  <a:lumMod val="75000"/>
                </a:schemeClr>
              </a:solidFill>
              <a:highlight>
                <a:srgbClr val="FFFFFF"/>
              </a:highlight>
              <a:latin typeface="+mn-lt"/>
            </a:endParaRPr>
          </a:p>
          <a:p>
            <a:pPr marL="514350" indent="-514350">
              <a:lnSpc>
                <a:spcPct val="100000"/>
              </a:lnSpc>
              <a:buClr>
                <a:schemeClr val="accent2">
                  <a:lumMod val="50000"/>
                </a:schemeClr>
              </a:buClr>
              <a:buSzPct val="70000"/>
              <a:buFont typeface="+mj-lt"/>
              <a:buAutoNum type="arabicPeriod"/>
            </a:pPr>
            <a:r>
              <a:rPr lang="en-US">
                <a:solidFill>
                  <a:schemeClr val="accent3">
                    <a:lumMod val="75000"/>
                  </a:schemeClr>
                </a:solidFill>
                <a:highlight>
                  <a:srgbClr val="FFFFFF"/>
                </a:highlight>
                <a:latin typeface="+mn-lt"/>
                <a:hlinkClick r:id="rId10" action="ppaction://hlinksldjump">
                  <a:extLst>
                    <a:ext uri="{A12FA001-AC4F-418D-AE19-62706E023703}">
                      <ahyp:hlinkClr xmlns:ahyp="http://schemas.microsoft.com/office/drawing/2018/hyperlinkcolor" val="tx"/>
                    </a:ext>
                  </a:extLst>
                </a:hlinkClick>
              </a:rPr>
              <a:t>Resources and Wrap Up</a:t>
            </a:r>
            <a:endParaRPr lang="en-US">
              <a:solidFill>
                <a:schemeClr val="accent3">
                  <a:lumMod val="75000"/>
                </a:schemeClr>
              </a:solidFill>
              <a:highlight>
                <a:srgbClr val="FFFFFF"/>
              </a:highlight>
              <a:latin typeface="+mn-lt"/>
            </a:endParaRPr>
          </a:p>
          <a:p>
            <a:pPr marL="514350" indent="-514350">
              <a:lnSpc>
                <a:spcPct val="100000"/>
              </a:lnSpc>
              <a:buClr>
                <a:schemeClr val="accent2">
                  <a:lumMod val="50000"/>
                </a:schemeClr>
              </a:buClr>
              <a:buSzPct val="70000"/>
              <a:buFont typeface="+mj-lt"/>
              <a:buAutoNum type="arabicPeriod"/>
            </a:pPr>
            <a:r>
              <a:rPr lang="en-US">
                <a:solidFill>
                  <a:schemeClr val="accent3">
                    <a:lumMod val="75000"/>
                  </a:schemeClr>
                </a:solidFill>
                <a:highlight>
                  <a:srgbClr val="FFFFFF"/>
                </a:highlight>
                <a:latin typeface="+mn-lt"/>
                <a:hlinkClick r:id="rId12" action="ppaction://hlinksldjump">
                  <a:extLst>
                    <a:ext uri="{A12FA001-AC4F-418D-AE19-62706E023703}">
                      <ahyp:hlinkClr xmlns:ahyp="http://schemas.microsoft.com/office/drawing/2018/hyperlinkcolor" val="tx"/>
                    </a:ext>
                  </a:extLst>
                </a:hlinkClick>
              </a:rPr>
              <a:t>Questions</a:t>
            </a:r>
            <a:endParaRPr lang="en-US">
              <a:solidFill>
                <a:schemeClr val="accent3">
                  <a:lumMod val="75000"/>
                </a:schemeClr>
              </a:solidFill>
              <a:highlight>
                <a:srgbClr val="FFFFFF"/>
              </a:highlight>
              <a:latin typeface="+mn-lt"/>
            </a:endParaRPr>
          </a:p>
          <a:p>
            <a:pPr marL="0" indent="0">
              <a:buNone/>
            </a:pPr>
            <a:endParaRPr lang="en-US"/>
          </a:p>
          <a:p>
            <a:pPr marL="0" indent="0">
              <a:lnSpc>
                <a:spcPct val="106000"/>
              </a:lnSpc>
              <a:spcBef>
                <a:spcPts val="600"/>
              </a:spcBef>
              <a:spcAft>
                <a:spcPts val="300"/>
              </a:spcAft>
              <a:buNone/>
            </a:pPr>
            <a:endParaRPr lang="en-US"/>
          </a:p>
        </p:txBody>
      </p:sp>
      <p:sp>
        <p:nvSpPr>
          <p:cNvPr id="3" name="Slide Number Placeholder 2"/>
          <p:cNvSpPr>
            <a:spLocks noGrp="1"/>
          </p:cNvSpPr>
          <p:nvPr>
            <p:ph type="sldNum" sz="quarter" idx="12"/>
          </p:nvPr>
        </p:nvSpPr>
        <p:spPr>
          <a:xfrm>
            <a:off x="7086600" y="6492875"/>
            <a:ext cx="2057400" cy="365125"/>
          </a:xfrm>
        </p:spPr>
        <p:txBody>
          <a:bodyPr>
            <a:normAutofit/>
          </a:bodyPr>
          <a:lstStyle/>
          <a:p>
            <a:fld id="{2F0C4421-5918-4AA3-AE4A-C36EDD2FD6EB}" type="slidenum">
              <a:rPr lang="en-US" smtClean="0"/>
              <a:pPr/>
              <a:t>2</a:t>
            </a:fld>
            <a:endParaRPr lang="en-US"/>
          </a:p>
        </p:txBody>
      </p:sp>
    </p:spTree>
    <p:extLst>
      <p:ext uri="{BB962C8B-B14F-4D97-AF65-F5344CB8AC3E}">
        <p14:creationId xmlns:p14="http://schemas.microsoft.com/office/powerpoint/2010/main" val="22140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497357"/>
            <a:ext cx="2057400" cy="365125"/>
          </a:xfrm>
        </p:spPr>
        <p:txBody>
          <a:bodyPr>
            <a:normAutofit/>
          </a:bodyPr>
          <a:lstStyle/>
          <a:p>
            <a:fld id="{25037DA4-2335-4A87-8586-64B2BAB08211}" type="slidenum">
              <a:rPr lang="en-US" smtClean="0"/>
              <a:pPr/>
              <a:t>3</a:t>
            </a:fld>
            <a:endParaRPr lang="en-US"/>
          </a:p>
        </p:txBody>
      </p:sp>
      <p:sp>
        <p:nvSpPr>
          <p:cNvPr id="3" name="Title 2"/>
          <p:cNvSpPr>
            <a:spLocks noGrp="1"/>
          </p:cNvSpPr>
          <p:nvPr>
            <p:ph type="title"/>
          </p:nvPr>
        </p:nvSpPr>
        <p:spPr/>
        <p:txBody>
          <a:bodyPr anchor="ctr" anchorCtr="0">
            <a:noAutofit/>
          </a:bodyPr>
          <a:lstStyle/>
          <a:p>
            <a:r>
              <a:rPr lang="en-US" sz="3400">
                <a:latin typeface="Tw Cen MT" panose="020B0602020104020603" pitchFamily="34" charset="0"/>
              </a:rPr>
              <a:t>Class roster collection (Review)</a:t>
            </a:r>
          </a:p>
        </p:txBody>
      </p:sp>
    </p:spTree>
    <p:custDataLst>
      <p:tags r:id="rId1"/>
    </p:custDataLst>
    <p:extLst>
      <p:ext uri="{BB962C8B-B14F-4D97-AF65-F5344CB8AC3E}">
        <p14:creationId xmlns:p14="http://schemas.microsoft.com/office/powerpoint/2010/main" val="141854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a:latin typeface="Tw Cen MT" panose="020B0602020104020603" pitchFamily="34" charset="0"/>
              </a:rPr>
              <a:t>Class roster overview</a:t>
            </a:r>
          </a:p>
        </p:txBody>
      </p:sp>
      <p:sp>
        <p:nvSpPr>
          <p:cNvPr id="6" name="Content Placeholder 2"/>
          <p:cNvSpPr>
            <a:spLocks noGrp="1"/>
          </p:cNvSpPr>
          <p:nvPr>
            <p:ph idx="1"/>
          </p:nvPr>
        </p:nvSpPr>
        <p:spPr>
          <a:xfrm>
            <a:off x="595006" y="990600"/>
            <a:ext cx="8015594" cy="5334000"/>
          </a:xfrm>
        </p:spPr>
        <p:txBody>
          <a:bodyPr vert="horz" lIns="91440" tIns="45720" rIns="91440" bIns="45720" rtlCol="0" anchor="t">
            <a:noAutofit/>
          </a:bodyPr>
          <a:lstStyle/>
          <a:p>
            <a:pPr>
              <a:buClr>
                <a:schemeClr val="bg2">
                  <a:lumMod val="50000"/>
                </a:schemeClr>
              </a:buClr>
              <a:buSzPct val="70000"/>
              <a:buFont typeface="Wingdings" panose="05000000000000000000" pitchFamily="2" charset="2"/>
              <a:buChar char="q"/>
            </a:pPr>
            <a:r>
              <a:rPr lang="en-US" sz="2000">
                <a:latin typeface="Tw Cen MT"/>
              </a:rPr>
              <a:t>As a result of the Sunset review findings, TEA has changed the timings of when Class Roster information is collected by adding a new TSDS Core collection, the TSDS Class Roster collection, to be submitted by LEAs two times per year.</a:t>
            </a:r>
          </a:p>
          <a:p>
            <a:pPr>
              <a:buClr>
                <a:schemeClr val="bg2">
                  <a:lumMod val="50000"/>
                </a:schemeClr>
              </a:buClr>
              <a:buSzPct val="70000"/>
              <a:buFont typeface="Wingdings" panose="05000000000000000000" pitchFamily="2" charset="2"/>
              <a:buChar char="q"/>
            </a:pPr>
            <a:endParaRPr lang="en-US" sz="2000"/>
          </a:p>
          <a:p>
            <a:pPr>
              <a:buClr>
                <a:schemeClr val="bg2">
                  <a:lumMod val="50000"/>
                </a:schemeClr>
              </a:buClr>
              <a:buSzPct val="70000"/>
              <a:buFont typeface="Wingdings" panose="05000000000000000000" pitchFamily="2" charset="2"/>
              <a:buChar char="q"/>
            </a:pPr>
            <a:r>
              <a:rPr lang="en-US" sz="2000">
                <a:latin typeface="Tw Cen MT"/>
              </a:rPr>
              <a:t>The TSDS Class Roster collection will allow TEA to provide the assessment vendor with Fall class roster information in advance of the End of Course (EOC) assessments which occur in December, and Winter class roster information in advance of STAAR and EOC assessments occurring in May. </a:t>
            </a:r>
            <a:endParaRPr lang="en-US" sz="2000"/>
          </a:p>
          <a:p>
            <a:pPr>
              <a:buClr>
                <a:schemeClr val="bg2">
                  <a:lumMod val="50000"/>
                </a:schemeClr>
              </a:buClr>
              <a:buSzPct val="70000"/>
              <a:buFont typeface="Wingdings" panose="05000000000000000000" pitchFamily="2" charset="2"/>
              <a:buChar char="q"/>
            </a:pPr>
            <a:endParaRPr lang="en-US" sz="2000"/>
          </a:p>
          <a:p>
            <a:pPr>
              <a:buClr>
                <a:schemeClr val="bg2">
                  <a:lumMod val="50000"/>
                </a:schemeClr>
              </a:buClr>
              <a:buSzPct val="70000"/>
              <a:buFont typeface="Wingdings" panose="05000000000000000000" pitchFamily="2" charset="2"/>
              <a:buChar char="q"/>
            </a:pPr>
            <a:r>
              <a:rPr lang="en-US" sz="2000">
                <a:latin typeface="Tw Cen MT"/>
              </a:rPr>
              <a:t>The TSDS Class Roster collection will provide the assessment vendor the information required to link a student’s assessment results to the teacher who provided the associated instruction.</a:t>
            </a:r>
          </a:p>
          <a:p>
            <a:pPr>
              <a:buClr>
                <a:schemeClr val="bg2">
                  <a:lumMod val="50000"/>
                </a:schemeClr>
              </a:buClr>
              <a:buSzPct val="70000"/>
              <a:buFont typeface="Wingdings" panose="05000000000000000000" pitchFamily="2" charset="2"/>
              <a:buChar char="q"/>
            </a:pPr>
            <a:endParaRPr lang="en-US" sz="2000"/>
          </a:p>
          <a:p>
            <a:pPr>
              <a:buClr>
                <a:schemeClr val="bg2">
                  <a:lumMod val="50000"/>
                </a:schemeClr>
              </a:buClr>
              <a:buSzPct val="70000"/>
              <a:buFont typeface="Wingdings" panose="05000000000000000000" pitchFamily="2" charset="2"/>
              <a:buChar char="q"/>
            </a:pPr>
            <a:r>
              <a:rPr lang="en-US" sz="2000">
                <a:latin typeface="Tw Cen MT"/>
              </a:rPr>
              <a:t>The TSDS Class Roster collection will help provide teachers and principals assessment data via the Assessment portal.</a:t>
            </a:r>
          </a:p>
          <a:p>
            <a:pPr marL="0" indent="0">
              <a:buClr>
                <a:schemeClr val="bg2">
                  <a:lumMod val="50000"/>
                </a:schemeClr>
              </a:buClr>
              <a:buSzPct val="70000"/>
              <a:buNone/>
            </a:pPr>
            <a:endParaRPr lang="en-US" sz="2200"/>
          </a:p>
          <a:p>
            <a:pPr marL="0" indent="0">
              <a:buClr>
                <a:schemeClr val="accent2">
                  <a:lumMod val="50000"/>
                </a:schemeClr>
              </a:buClr>
              <a:buSzPct val="70000"/>
              <a:buNone/>
            </a:pPr>
            <a:endParaRPr lang="en-US" sz="1400"/>
          </a:p>
        </p:txBody>
      </p:sp>
      <p:sp>
        <p:nvSpPr>
          <p:cNvPr id="4" name="Slide Number Placeholder 3"/>
          <p:cNvSpPr>
            <a:spLocks noGrp="1"/>
          </p:cNvSpPr>
          <p:nvPr>
            <p:ph type="sldNum" sz="quarter" idx="12"/>
          </p:nvPr>
        </p:nvSpPr>
        <p:spPr>
          <a:xfrm>
            <a:off x="7086600" y="6483910"/>
            <a:ext cx="2057400" cy="365125"/>
          </a:xfrm>
        </p:spPr>
        <p:txBody>
          <a:bodyPr>
            <a:normAutofit/>
          </a:bodyPr>
          <a:lstStyle/>
          <a:p>
            <a:fld id="{2F0C4421-5918-4AA3-AE4A-C36EDD2FD6EB}" type="slidenum">
              <a:rPr lang="en-US" smtClean="0"/>
              <a:pPr/>
              <a:t>4</a:t>
            </a:fld>
            <a:endParaRPr lang="en-US"/>
          </a:p>
        </p:txBody>
      </p:sp>
      <p:pic>
        <p:nvPicPr>
          <p:cNvPr id="5" name="Picture 4">
            <a:hlinkClick r:id="rId4" action="ppaction://hlinksldjump"/>
            <a:extLst>
              <a:ext uri="{FF2B5EF4-FFF2-40B4-BE49-F238E27FC236}">
                <a16:creationId xmlns:a16="http://schemas.microsoft.com/office/drawing/2014/main" id="{5C509C5E-C745-4970-BAE4-B52558EAD2E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610600" y="6473989"/>
            <a:ext cx="381000" cy="384011"/>
          </a:xfrm>
          <a:prstGeom prst="rect">
            <a:avLst/>
          </a:prstGeom>
        </p:spPr>
      </p:pic>
    </p:spTree>
    <p:custDataLst>
      <p:tags r:id="rId1"/>
    </p:custDataLst>
    <p:extLst>
      <p:ext uri="{BB962C8B-B14F-4D97-AF65-F5344CB8AC3E}">
        <p14:creationId xmlns:p14="http://schemas.microsoft.com/office/powerpoint/2010/main" val="285641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320917" y="44380"/>
            <a:ext cx="7626494" cy="793820"/>
          </a:xfrm>
        </p:spPr>
        <p:txBody>
          <a:bodyPr>
            <a:noAutofit/>
          </a:bodyPr>
          <a:lstStyle/>
          <a:p>
            <a:r>
              <a:rPr lang="en-US" sz="2600" dirty="0">
                <a:latin typeface="Tw Cen MT" panose="020B0602020104020603" pitchFamily="34" charset="0"/>
              </a:rPr>
              <a:t>2019-2020 Class Roster Collection timeline</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697194963"/>
              </p:ext>
            </p:extLst>
          </p:nvPr>
        </p:nvGraphicFramePr>
        <p:xfrm>
          <a:off x="320916" y="838200"/>
          <a:ext cx="8229600" cy="5261675"/>
        </p:xfrm>
        <a:graphic>
          <a:graphicData uri="http://schemas.openxmlformats.org/drawingml/2006/table">
            <a:tbl>
              <a:tblPr firstRow="1" bandRow="1">
                <a:tableStyleId>{93296810-A885-4BE3-A3E7-6D5BEEA58F35}</a:tableStyleId>
              </a:tblPr>
              <a:tblGrid>
                <a:gridCol w="2520780">
                  <a:extLst>
                    <a:ext uri="{9D8B030D-6E8A-4147-A177-3AD203B41FA5}">
                      <a16:colId xmlns:a16="http://schemas.microsoft.com/office/drawing/2014/main" val="3494901603"/>
                    </a:ext>
                  </a:extLst>
                </a:gridCol>
                <a:gridCol w="2965620">
                  <a:extLst>
                    <a:ext uri="{9D8B030D-6E8A-4147-A177-3AD203B41FA5}">
                      <a16:colId xmlns:a16="http://schemas.microsoft.com/office/drawing/2014/main" val="4176792320"/>
                    </a:ext>
                  </a:extLst>
                </a:gridCol>
                <a:gridCol w="2743200">
                  <a:extLst>
                    <a:ext uri="{9D8B030D-6E8A-4147-A177-3AD203B41FA5}">
                      <a16:colId xmlns:a16="http://schemas.microsoft.com/office/drawing/2014/main" val="2860390888"/>
                    </a:ext>
                  </a:extLst>
                </a:gridCol>
              </a:tblGrid>
              <a:tr h="519091">
                <a:tc>
                  <a:txBody>
                    <a:bodyPr/>
                    <a:lstStyle/>
                    <a:p>
                      <a:endParaRPr lang="en-US" sz="1800"/>
                    </a:p>
                  </a:txBody>
                  <a:tcPr/>
                </a:tc>
                <a:tc>
                  <a:txBody>
                    <a:bodyPr/>
                    <a:lstStyle/>
                    <a:p>
                      <a:pPr algn="ctr"/>
                      <a:r>
                        <a:rPr lang="en-US" sz="1600" kern="1200">
                          <a:solidFill>
                            <a:schemeClr val="tx1"/>
                          </a:solidFill>
                          <a:latin typeface="Tw Cen MT" panose="020B0602020104020603" pitchFamily="34" charset="0"/>
                          <a:ea typeface="+mn-ea"/>
                          <a:cs typeface="+mn-cs"/>
                        </a:rPr>
                        <a:t>Class Roster </a:t>
                      </a:r>
                    </a:p>
                    <a:p>
                      <a:pPr algn="ctr"/>
                      <a:r>
                        <a:rPr lang="en-US" sz="1600" kern="1200">
                          <a:solidFill>
                            <a:schemeClr val="tx1"/>
                          </a:solidFill>
                          <a:latin typeface="Tw Cen MT" panose="020B0602020104020603" pitchFamily="34" charset="0"/>
                          <a:ea typeface="+mn-ea"/>
                          <a:cs typeface="+mn-cs"/>
                        </a:rPr>
                        <a:t>Fall Submission</a:t>
                      </a:r>
                    </a:p>
                  </a:txBody>
                  <a:tcPr/>
                </a:tc>
                <a:tc>
                  <a:txBody>
                    <a:bodyPr/>
                    <a:lstStyle/>
                    <a:p>
                      <a:pPr algn="ctr"/>
                      <a:r>
                        <a:rPr lang="en-US" sz="1600" kern="1200">
                          <a:solidFill>
                            <a:schemeClr val="tx1"/>
                          </a:solidFill>
                          <a:latin typeface="Tw Cen MT" panose="020B0602020104020603" pitchFamily="34" charset="0"/>
                          <a:ea typeface="+mn-ea"/>
                          <a:cs typeface="+mn-cs"/>
                        </a:rPr>
                        <a:t>Class Roster </a:t>
                      </a:r>
                    </a:p>
                    <a:p>
                      <a:pPr algn="ctr"/>
                      <a:r>
                        <a:rPr lang="en-US" sz="1600" kern="1200">
                          <a:solidFill>
                            <a:schemeClr val="tx1"/>
                          </a:solidFill>
                          <a:latin typeface="Tw Cen MT" panose="020B0602020104020603" pitchFamily="34" charset="0"/>
                          <a:ea typeface="+mn-ea"/>
                          <a:cs typeface="+mn-cs"/>
                        </a:rPr>
                        <a:t>Winter Submission*</a:t>
                      </a:r>
                    </a:p>
                  </a:txBody>
                  <a:tcPr/>
                </a:tc>
                <a:extLst>
                  <a:ext uri="{0D108BD9-81ED-4DB2-BD59-A6C34878D82A}">
                    <a16:rowId xmlns:a16="http://schemas.microsoft.com/office/drawing/2014/main" val="945061197"/>
                  </a:ext>
                </a:extLst>
              </a:tr>
              <a:tr h="420713">
                <a:tc>
                  <a:txBody>
                    <a:bodyPr/>
                    <a:lstStyle/>
                    <a:p>
                      <a:pPr>
                        <a:spcBef>
                          <a:spcPts val="600"/>
                        </a:spcBef>
                        <a:spcAft>
                          <a:spcPts val="600"/>
                        </a:spcAft>
                      </a:pPr>
                      <a:r>
                        <a:rPr lang="en-US" sz="1600"/>
                        <a:t>As of:</a:t>
                      </a:r>
                    </a:p>
                  </a:txBody>
                  <a:tcPr/>
                </a:tc>
                <a:tc>
                  <a:txBody>
                    <a:bodyPr/>
                    <a:lstStyle/>
                    <a:p>
                      <a:pPr>
                        <a:spcBef>
                          <a:spcPts val="600"/>
                        </a:spcBef>
                        <a:spcAft>
                          <a:spcPts val="600"/>
                        </a:spcAft>
                      </a:pPr>
                      <a:r>
                        <a:rPr lang="en-US" sz="1600" kern="1200">
                          <a:solidFill>
                            <a:schemeClr val="tx1"/>
                          </a:solidFill>
                          <a:latin typeface="Tw Cen MT" panose="020B0602020104020603" pitchFamily="34" charset="0"/>
                          <a:ea typeface="+mn-ea"/>
                          <a:cs typeface="+mn-cs"/>
                        </a:rPr>
                        <a:t>The last Friday in September.</a:t>
                      </a:r>
                    </a:p>
                  </a:txBody>
                  <a:tcPr/>
                </a:tc>
                <a:tc>
                  <a:txBody>
                    <a:bodyPr/>
                    <a:lstStyle/>
                    <a:p>
                      <a:pPr marL="0" indent="0">
                        <a:spcBef>
                          <a:spcPts val="600"/>
                        </a:spcBef>
                        <a:spcAft>
                          <a:spcPts val="600"/>
                        </a:spcAft>
                        <a:buFont typeface="Arial" pitchFamily="34" charset="0"/>
                        <a:buNone/>
                      </a:pPr>
                      <a:r>
                        <a:rPr lang="en-US" sz="1600" kern="1200">
                          <a:solidFill>
                            <a:schemeClr val="tx1"/>
                          </a:solidFill>
                          <a:latin typeface="Tw Cen MT" panose="020B0602020104020603" pitchFamily="34" charset="0"/>
                          <a:ea typeface="+mn-ea"/>
                          <a:cs typeface="+mn-cs"/>
                        </a:rPr>
                        <a:t>The last Friday in February.</a:t>
                      </a:r>
                    </a:p>
                  </a:txBody>
                  <a:tcPr/>
                </a:tc>
                <a:extLst>
                  <a:ext uri="{0D108BD9-81ED-4DB2-BD59-A6C34878D82A}">
                    <a16:rowId xmlns:a16="http://schemas.microsoft.com/office/drawing/2014/main" val="470753568"/>
                  </a:ext>
                </a:extLst>
              </a:tr>
              <a:tr h="420713">
                <a:tc>
                  <a:txBody>
                    <a:bodyPr/>
                    <a:lstStyle/>
                    <a:p>
                      <a:pPr>
                        <a:spcBef>
                          <a:spcPts val="600"/>
                        </a:spcBef>
                        <a:spcAft>
                          <a:spcPts val="600"/>
                        </a:spcAft>
                      </a:pPr>
                      <a:r>
                        <a:rPr lang="en-US" sz="1600"/>
                        <a:t>Data due by:</a:t>
                      </a:r>
                    </a:p>
                  </a:txBody>
                  <a:tcPr/>
                </a:tc>
                <a:tc>
                  <a:txBody>
                    <a:bodyPr/>
                    <a:lstStyle/>
                    <a:p>
                      <a:pPr>
                        <a:spcBef>
                          <a:spcPts val="600"/>
                        </a:spcBef>
                        <a:spcAft>
                          <a:spcPts val="600"/>
                        </a:spcAft>
                      </a:pPr>
                      <a:r>
                        <a:rPr lang="en-US" sz="1600" kern="1200">
                          <a:solidFill>
                            <a:schemeClr val="tx1"/>
                          </a:solidFill>
                          <a:latin typeface="Tw Cen MT" panose="020B0602020104020603" pitchFamily="34" charset="0"/>
                          <a:ea typeface="+mn-ea"/>
                          <a:cs typeface="+mn-cs"/>
                        </a:rPr>
                        <a:t>October 17, 2019</a:t>
                      </a:r>
                    </a:p>
                  </a:txBody>
                  <a:tcPr/>
                </a:tc>
                <a:tc>
                  <a:txBody>
                    <a:bodyPr/>
                    <a:lstStyle/>
                    <a:p>
                      <a:pPr marL="0" indent="0" algn="l" rtl="0" eaLnBrk="1" latinLnBrk="0" hangingPunct="1">
                        <a:spcBef>
                          <a:spcPts val="600"/>
                        </a:spcBef>
                        <a:spcAft>
                          <a:spcPts val="600"/>
                        </a:spcAft>
                        <a:buFont typeface="Arial" pitchFamily="34" charset="0"/>
                        <a:buNone/>
                      </a:pPr>
                      <a:r>
                        <a:rPr lang="en-US" sz="1600" kern="1200" dirty="0">
                          <a:solidFill>
                            <a:schemeClr val="tx1"/>
                          </a:solidFill>
                          <a:latin typeface="Tw Cen MT" panose="020B0602020104020603" pitchFamily="34" charset="0"/>
                          <a:ea typeface="+mn-ea"/>
                          <a:cs typeface="+mn-cs"/>
                        </a:rPr>
                        <a:t>March 19, 2020</a:t>
                      </a:r>
                    </a:p>
                  </a:txBody>
                  <a:tcPr/>
                </a:tc>
                <a:extLst>
                  <a:ext uri="{0D108BD9-81ED-4DB2-BD59-A6C34878D82A}">
                    <a16:rowId xmlns:a16="http://schemas.microsoft.com/office/drawing/2014/main" val="3308547975"/>
                  </a:ext>
                </a:extLst>
              </a:tr>
              <a:tr h="420713">
                <a:tc gridSpan="3">
                  <a:txBody>
                    <a:bodyPr/>
                    <a:lstStyle/>
                    <a:p>
                      <a:pPr>
                        <a:spcBef>
                          <a:spcPts val="600"/>
                        </a:spcBef>
                        <a:spcAft>
                          <a:spcPts val="600"/>
                        </a:spcAft>
                      </a:pPr>
                      <a:r>
                        <a:rPr lang="en-US" sz="1600" kern="1200">
                          <a:solidFill>
                            <a:schemeClr val="tx1"/>
                          </a:solidFill>
                          <a:latin typeface="Tw Cen MT" panose="020B0602020104020603" pitchFamily="34" charset="0"/>
                          <a:ea typeface="+mn-ea"/>
                          <a:cs typeface="+mn-cs"/>
                        </a:rPr>
                        <a:t>Information to be included:</a:t>
                      </a:r>
                    </a:p>
                  </a:txBody>
                  <a:tcPr/>
                </a:tc>
                <a:tc hMerge="1">
                  <a:txBody>
                    <a:bodyPr/>
                    <a:lstStyle/>
                    <a:p>
                      <a:endParaRPr lang="en-US"/>
                    </a:p>
                  </a:txBody>
                  <a:tcPr/>
                </a:tc>
                <a:tc hMerge="1">
                  <a:txBody>
                    <a:bodyPr/>
                    <a:lstStyle/>
                    <a:p>
                      <a:pPr marL="0" indent="0" algn="l" rtl="0" eaLnBrk="1" latinLnBrk="0" hangingPunct="1">
                        <a:spcBef>
                          <a:spcPts val="600"/>
                        </a:spcBef>
                        <a:spcAft>
                          <a:spcPts val="600"/>
                        </a:spcAft>
                        <a:buFont typeface="Arial" pitchFamily="34" charset="0"/>
                        <a:buNone/>
                      </a:pPr>
                      <a:endParaRPr kumimoji="0" lang="en-US" kern="1200">
                        <a:solidFill>
                          <a:schemeClr val="dk1"/>
                        </a:solidFill>
                        <a:latin typeface="+mn-lt"/>
                        <a:ea typeface="+mn-ea"/>
                        <a:cs typeface="+mn-cs"/>
                      </a:endParaRPr>
                    </a:p>
                  </a:txBody>
                  <a:tcPr/>
                </a:tc>
                <a:extLst>
                  <a:ext uri="{0D108BD9-81ED-4DB2-BD59-A6C34878D82A}">
                    <a16:rowId xmlns:a16="http://schemas.microsoft.com/office/drawing/2014/main" val="373289730"/>
                  </a:ext>
                </a:extLst>
              </a:tr>
              <a:tr h="347144">
                <a:tc>
                  <a:txBody>
                    <a:bodyPr/>
                    <a:lstStyle/>
                    <a:p>
                      <a:pPr>
                        <a:spcBef>
                          <a:spcPts val="600"/>
                        </a:spcBef>
                        <a:spcAft>
                          <a:spcPts val="600"/>
                        </a:spcAft>
                      </a:pPr>
                      <a:r>
                        <a:rPr lang="en-US" sz="1600"/>
                        <a:t>Organization</a:t>
                      </a:r>
                    </a:p>
                  </a:txBody>
                  <a:tcPr/>
                </a:tc>
                <a:tc gridSpan="2">
                  <a:txBody>
                    <a:bodyPr/>
                    <a:lstStyle/>
                    <a:p>
                      <a:pPr>
                        <a:spcBef>
                          <a:spcPts val="600"/>
                        </a:spcBef>
                        <a:spcAft>
                          <a:spcPts val="600"/>
                        </a:spcAft>
                      </a:pPr>
                      <a:r>
                        <a:rPr lang="en-US" sz="1600" kern="1200">
                          <a:solidFill>
                            <a:schemeClr val="tx1"/>
                          </a:solidFill>
                          <a:latin typeface="Tw Cen MT" panose="020B0602020104020603" pitchFamily="34" charset="0"/>
                          <a:ea typeface="+mn-ea"/>
                          <a:cs typeface="+mn-cs"/>
                        </a:rPr>
                        <a:t>LEA and Campus</a:t>
                      </a:r>
                    </a:p>
                  </a:txBody>
                  <a:tcPr/>
                </a:tc>
                <a:tc hMerge="1">
                  <a:txBody>
                    <a:bodyPr/>
                    <a:lstStyle/>
                    <a:p>
                      <a:pPr marL="0" indent="0" algn="l" rtl="0" eaLnBrk="1" latinLnBrk="0" hangingPunct="1">
                        <a:spcBef>
                          <a:spcPts val="600"/>
                        </a:spcBef>
                        <a:spcAft>
                          <a:spcPts val="600"/>
                        </a:spcAft>
                        <a:buFont typeface="Arial" pitchFamily="34" charset="0"/>
                        <a:buNone/>
                      </a:pPr>
                      <a:endParaRPr lang="en-US" sz="1800" kern="1200">
                        <a:solidFill>
                          <a:schemeClr val="tx1"/>
                        </a:solidFill>
                        <a:latin typeface="Tw Cen MT" panose="020B0602020104020603" pitchFamily="34" charset="0"/>
                        <a:ea typeface="+mn-ea"/>
                        <a:cs typeface="+mn-cs"/>
                      </a:endParaRPr>
                    </a:p>
                  </a:txBody>
                  <a:tcPr/>
                </a:tc>
                <a:extLst>
                  <a:ext uri="{0D108BD9-81ED-4DB2-BD59-A6C34878D82A}">
                    <a16:rowId xmlns:a16="http://schemas.microsoft.com/office/drawing/2014/main" val="1323435102"/>
                  </a:ext>
                </a:extLst>
              </a:tr>
              <a:tr h="1926397">
                <a:tc>
                  <a:txBody>
                    <a:bodyPr/>
                    <a:lstStyle/>
                    <a:p>
                      <a:pPr>
                        <a:spcBef>
                          <a:spcPts val="600"/>
                        </a:spcBef>
                        <a:spcAft>
                          <a:spcPts val="600"/>
                        </a:spcAft>
                      </a:pPr>
                      <a:r>
                        <a:rPr lang="en-US" sz="1600"/>
                        <a:t>Course section data</a:t>
                      </a:r>
                    </a:p>
                  </a:txBody>
                  <a:tcPr/>
                </a:tc>
                <a:tc>
                  <a:txBody>
                    <a:bodyPr/>
                    <a:lstStyle/>
                    <a:p>
                      <a:pPr marL="0" indent="0" algn="l" rtl="0" eaLnBrk="1" latinLnBrk="0" hangingPunct="1">
                        <a:lnSpc>
                          <a:spcPct val="150000"/>
                        </a:lnSpc>
                        <a:spcBef>
                          <a:spcPts val="600"/>
                        </a:spcBef>
                        <a:spcAft>
                          <a:spcPts val="600"/>
                        </a:spcAft>
                        <a:buFont typeface="Arial" pitchFamily="34" charset="0"/>
                        <a:buNone/>
                      </a:pPr>
                      <a:r>
                        <a:rPr lang="en-US" sz="1600" kern="1200">
                          <a:solidFill>
                            <a:schemeClr val="tx1"/>
                          </a:solidFill>
                          <a:latin typeface="Tw Cen MT" panose="020B0602020104020603" pitchFamily="34" charset="0"/>
                          <a:ea typeface="+mn-ea"/>
                          <a:cs typeface="+mn-cs"/>
                        </a:rPr>
                        <a:t>Teachers teaching a course section for grades </a:t>
                      </a:r>
                      <a:r>
                        <a:rPr lang="en-US" sz="1600" u="sng" kern="1200">
                          <a:solidFill>
                            <a:schemeClr val="tx1"/>
                          </a:solidFill>
                          <a:latin typeface="Tw Cen MT" panose="020B0602020104020603" pitchFamily="34" charset="0"/>
                          <a:ea typeface="+mn-ea"/>
                          <a:cs typeface="+mn-cs"/>
                        </a:rPr>
                        <a:t>1-12</a:t>
                      </a:r>
                      <a:r>
                        <a:rPr lang="en-US" sz="1600" kern="1200">
                          <a:solidFill>
                            <a:schemeClr val="tx1"/>
                          </a:solidFill>
                          <a:latin typeface="Tw Cen MT" panose="020B0602020104020603" pitchFamily="34" charset="0"/>
                          <a:ea typeface="+mn-ea"/>
                          <a:cs typeface="+mn-cs"/>
                        </a:rPr>
                        <a:t>.</a:t>
                      </a:r>
                    </a:p>
                    <a:p>
                      <a:pPr marL="0" indent="0" algn="l" rtl="0" eaLnBrk="1" latinLnBrk="0" hangingPunct="1">
                        <a:lnSpc>
                          <a:spcPct val="150000"/>
                        </a:lnSpc>
                        <a:spcBef>
                          <a:spcPts val="600"/>
                        </a:spcBef>
                        <a:spcAft>
                          <a:spcPts val="600"/>
                        </a:spcAft>
                        <a:buFont typeface="Arial" pitchFamily="34" charset="0"/>
                        <a:buNone/>
                      </a:pPr>
                      <a:r>
                        <a:rPr lang="en-US" sz="1600" kern="1200">
                          <a:solidFill>
                            <a:schemeClr val="tx1"/>
                          </a:solidFill>
                          <a:latin typeface="Tw Cen MT" panose="020B0602020104020603" pitchFamily="34" charset="0"/>
                          <a:ea typeface="+mn-ea"/>
                          <a:cs typeface="+mn-cs"/>
                        </a:rPr>
                        <a:t>Students enrolled in a course section for grades </a:t>
                      </a:r>
                      <a:r>
                        <a:rPr lang="en-US" sz="1600" u="sng" kern="1200">
                          <a:solidFill>
                            <a:schemeClr val="tx1"/>
                          </a:solidFill>
                          <a:latin typeface="Tw Cen MT" panose="020B0602020104020603" pitchFamily="34" charset="0"/>
                          <a:ea typeface="+mn-ea"/>
                          <a:cs typeface="+mn-cs"/>
                        </a:rPr>
                        <a:t>1-12</a:t>
                      </a:r>
                      <a:r>
                        <a:rPr lang="en-US" sz="1600" kern="1200">
                          <a:solidFill>
                            <a:schemeClr val="tx1"/>
                          </a:solidFill>
                          <a:latin typeface="Tw Cen MT" panose="020B0602020104020603" pitchFamily="34" charset="0"/>
                          <a:ea typeface="+mn-ea"/>
                          <a:cs typeface="+mn-cs"/>
                        </a:rPr>
                        <a:t>.</a:t>
                      </a:r>
                    </a:p>
                  </a:txBody>
                  <a:tcPr/>
                </a:tc>
                <a:tc>
                  <a:txBody>
                    <a:bodyPr/>
                    <a:lstStyle/>
                    <a:p>
                      <a:pPr marL="0" indent="0" algn="l" rtl="0" eaLnBrk="1" latinLnBrk="0" hangingPunct="1">
                        <a:lnSpc>
                          <a:spcPct val="150000"/>
                        </a:lnSpc>
                        <a:spcBef>
                          <a:spcPts val="600"/>
                        </a:spcBef>
                        <a:spcAft>
                          <a:spcPts val="600"/>
                        </a:spcAft>
                        <a:buFont typeface="Arial" pitchFamily="34" charset="0"/>
                        <a:buNone/>
                      </a:pPr>
                      <a:r>
                        <a:rPr lang="en-US" sz="1600" kern="1200">
                          <a:solidFill>
                            <a:schemeClr val="tx1"/>
                          </a:solidFill>
                          <a:latin typeface="Tw Cen MT" panose="020B0602020104020603" pitchFamily="34" charset="0"/>
                          <a:ea typeface="+mn-ea"/>
                          <a:cs typeface="+mn-cs"/>
                        </a:rPr>
                        <a:t>Teachers teaching a course section for grades </a:t>
                      </a:r>
                      <a:r>
                        <a:rPr lang="en-US" sz="1600" u="sng" kern="1200">
                          <a:solidFill>
                            <a:schemeClr val="tx1"/>
                          </a:solidFill>
                          <a:latin typeface="Tw Cen MT" panose="020B0602020104020603" pitchFamily="34" charset="0"/>
                          <a:ea typeface="+mn-ea"/>
                          <a:cs typeface="+mn-cs"/>
                        </a:rPr>
                        <a:t>EE-12</a:t>
                      </a:r>
                      <a:r>
                        <a:rPr lang="en-US" sz="1600" b="1" kern="1200">
                          <a:solidFill>
                            <a:schemeClr val="tx1"/>
                          </a:solidFill>
                          <a:latin typeface="Tw Cen MT" panose="020B0602020104020603" pitchFamily="34" charset="0"/>
                          <a:ea typeface="+mn-ea"/>
                          <a:cs typeface="+mn-cs"/>
                        </a:rPr>
                        <a:t>.</a:t>
                      </a:r>
                    </a:p>
                    <a:p>
                      <a:pPr marL="0" indent="0" algn="l" rtl="0" eaLnBrk="1" latinLnBrk="0" hangingPunct="1">
                        <a:lnSpc>
                          <a:spcPct val="150000"/>
                        </a:lnSpc>
                        <a:spcBef>
                          <a:spcPts val="600"/>
                        </a:spcBef>
                        <a:spcAft>
                          <a:spcPts val="600"/>
                        </a:spcAft>
                        <a:buFont typeface="Arial" pitchFamily="34" charset="0"/>
                        <a:buNone/>
                      </a:pPr>
                      <a:r>
                        <a:rPr lang="en-US" sz="1600" kern="1200">
                          <a:solidFill>
                            <a:schemeClr val="tx1"/>
                          </a:solidFill>
                          <a:latin typeface="Tw Cen MT" panose="020B0602020104020603" pitchFamily="34" charset="0"/>
                          <a:ea typeface="+mn-ea"/>
                          <a:cs typeface="+mn-cs"/>
                        </a:rPr>
                        <a:t>Students enrolled in a course section for grades </a:t>
                      </a:r>
                      <a:r>
                        <a:rPr lang="en-US" sz="1600" u="sng" kern="1200">
                          <a:solidFill>
                            <a:schemeClr val="tx1"/>
                          </a:solidFill>
                          <a:latin typeface="Tw Cen MT" panose="020B0602020104020603" pitchFamily="34" charset="0"/>
                          <a:ea typeface="+mn-ea"/>
                          <a:cs typeface="+mn-cs"/>
                        </a:rPr>
                        <a:t>EE-12</a:t>
                      </a:r>
                      <a:r>
                        <a:rPr lang="en-US" sz="1600" b="1" kern="1200">
                          <a:solidFill>
                            <a:schemeClr val="tx1"/>
                          </a:solidFill>
                          <a:latin typeface="Tw Cen MT" panose="020B0602020104020603" pitchFamily="34" charset="0"/>
                          <a:ea typeface="+mn-ea"/>
                          <a:cs typeface="+mn-cs"/>
                        </a:rPr>
                        <a:t>.</a:t>
                      </a:r>
                    </a:p>
                  </a:txBody>
                  <a:tcPr/>
                </a:tc>
                <a:extLst>
                  <a:ext uri="{0D108BD9-81ED-4DB2-BD59-A6C34878D82A}">
                    <a16:rowId xmlns:a16="http://schemas.microsoft.com/office/drawing/2014/main" val="2853623951"/>
                  </a:ext>
                </a:extLst>
              </a:tr>
              <a:tr h="726162">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600"/>
                        <a:t>Staff (Teacher of Record &amp; S</a:t>
                      </a:r>
                      <a:r>
                        <a:rPr lang="en-US" sz="1600" b="0" i="0" kern="1200">
                          <a:solidFill>
                            <a:schemeClr val="dk1"/>
                          </a:solidFill>
                          <a:effectLst/>
                          <a:latin typeface="+mn-lt"/>
                          <a:ea typeface="+mn-ea"/>
                          <a:cs typeface="+mn-cs"/>
                        </a:rPr>
                        <a:t>ubstitute teachers</a:t>
                      </a:r>
                      <a:r>
                        <a:rPr lang="en-US" sz="1600"/>
                        <a:t>)</a:t>
                      </a:r>
                    </a:p>
                  </a:txBody>
                  <a:tcPr/>
                </a:tc>
                <a:tc gridSpan="2">
                  <a:txBody>
                    <a:bodyPr/>
                    <a:lstStyle/>
                    <a:p>
                      <a:pPr>
                        <a:spcBef>
                          <a:spcPts val="600"/>
                        </a:spcBef>
                        <a:spcAft>
                          <a:spcPts val="600"/>
                        </a:spcAft>
                      </a:pPr>
                      <a:r>
                        <a:rPr lang="en-US" sz="1600" kern="1200">
                          <a:solidFill>
                            <a:schemeClr val="tx1"/>
                          </a:solidFill>
                          <a:latin typeface="Tw Cen MT" panose="020B0602020104020603" pitchFamily="34" charset="0"/>
                          <a:ea typeface="+mn-ea"/>
                          <a:cs typeface="+mn-cs"/>
                        </a:rPr>
                        <a:t>Identification, demographic and class assignment.</a:t>
                      </a:r>
                    </a:p>
                  </a:txBody>
                  <a:tcPr anchor="ctr"/>
                </a:tc>
                <a:tc hMerge="1">
                  <a:txBody>
                    <a:bodyPr/>
                    <a:lstStyle/>
                    <a:p>
                      <a:pPr marL="0" indent="0" algn="l" rtl="0" eaLnBrk="1" latinLnBrk="0" hangingPunct="1">
                        <a:spcBef>
                          <a:spcPts val="600"/>
                        </a:spcBef>
                        <a:spcAft>
                          <a:spcPts val="600"/>
                        </a:spcAft>
                        <a:buFont typeface="Arial" pitchFamily="34" charset="0"/>
                        <a:buNone/>
                      </a:pPr>
                      <a:endParaRPr lang="en-US" sz="1800" kern="1200">
                        <a:solidFill>
                          <a:schemeClr val="tx1"/>
                        </a:solidFill>
                        <a:latin typeface="Tw Cen MT" panose="020B0602020104020603" pitchFamily="34" charset="0"/>
                        <a:ea typeface="+mn-ea"/>
                        <a:cs typeface="+mn-cs"/>
                      </a:endParaRPr>
                    </a:p>
                  </a:txBody>
                  <a:tcPr/>
                </a:tc>
                <a:extLst>
                  <a:ext uri="{0D108BD9-81ED-4DB2-BD59-A6C34878D82A}">
                    <a16:rowId xmlns:a16="http://schemas.microsoft.com/office/drawing/2014/main" val="4177936922"/>
                  </a:ext>
                </a:extLst>
              </a:tr>
              <a:tr h="420713">
                <a:tc>
                  <a:txBody>
                    <a:bodyPr/>
                    <a:lstStyle/>
                    <a:p>
                      <a:pPr>
                        <a:spcBef>
                          <a:spcPts val="600"/>
                        </a:spcBef>
                        <a:spcAft>
                          <a:spcPts val="600"/>
                        </a:spcAft>
                      </a:pPr>
                      <a:r>
                        <a:rPr lang="en-US" sz="1600"/>
                        <a:t>Student</a:t>
                      </a:r>
                    </a:p>
                  </a:txBody>
                  <a:tcPr/>
                </a:tc>
                <a:tc gridSpan="2">
                  <a:txBody>
                    <a:bodyPr/>
                    <a:lstStyle/>
                    <a:p>
                      <a:pPr>
                        <a:spcBef>
                          <a:spcPts val="600"/>
                        </a:spcBef>
                        <a:spcAft>
                          <a:spcPts val="600"/>
                        </a:spcAft>
                      </a:pPr>
                      <a:r>
                        <a:rPr lang="en-US" sz="1600" kern="1200" dirty="0">
                          <a:solidFill>
                            <a:schemeClr val="tx1"/>
                          </a:solidFill>
                          <a:latin typeface="Tw Cen MT" panose="020B0602020104020603" pitchFamily="34" charset="0"/>
                          <a:ea typeface="+mn-ea"/>
                          <a:cs typeface="+mn-cs"/>
                        </a:rPr>
                        <a:t>Identification, demographic and class enrollment.</a:t>
                      </a:r>
                    </a:p>
                  </a:txBody>
                  <a:tcPr anchor="ctr"/>
                </a:tc>
                <a:tc hMerge="1">
                  <a:txBody>
                    <a:bodyPr/>
                    <a:lstStyle/>
                    <a:p>
                      <a:pPr marL="0" indent="0" algn="l" rtl="0" eaLnBrk="1" latinLnBrk="0" hangingPunct="1">
                        <a:spcBef>
                          <a:spcPts val="600"/>
                        </a:spcBef>
                        <a:spcAft>
                          <a:spcPts val="600"/>
                        </a:spcAft>
                        <a:buFont typeface="Arial" pitchFamily="34" charset="0"/>
                        <a:buNone/>
                      </a:pPr>
                      <a:endParaRPr lang="en-US" sz="1800" kern="1200">
                        <a:solidFill>
                          <a:schemeClr val="tx1"/>
                        </a:solidFill>
                        <a:latin typeface="Tw Cen MT" panose="020B0602020104020603" pitchFamily="34" charset="0"/>
                        <a:ea typeface="+mn-ea"/>
                        <a:cs typeface="+mn-cs"/>
                      </a:endParaRPr>
                    </a:p>
                  </a:txBody>
                  <a:tcPr/>
                </a:tc>
                <a:extLst>
                  <a:ext uri="{0D108BD9-81ED-4DB2-BD59-A6C34878D82A}">
                    <a16:rowId xmlns:a16="http://schemas.microsoft.com/office/drawing/2014/main" val="182035105"/>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a:xfrm>
            <a:off x="7086600" y="6497357"/>
            <a:ext cx="2057400" cy="365125"/>
          </a:xfrm>
        </p:spPr>
        <p:txBody>
          <a:bodyPr/>
          <a:lstStyle/>
          <a:p>
            <a:fld id="{25037DA4-2335-4A87-8586-64B2BAB08211}" type="slidenum">
              <a:rPr lang="en-US" smtClean="0"/>
              <a:pPr/>
              <a:t>5</a:t>
            </a:fld>
            <a:endParaRPr lang="en-US"/>
          </a:p>
        </p:txBody>
      </p:sp>
      <p:sp>
        <p:nvSpPr>
          <p:cNvPr id="2" name="Multiplication Sign 1">
            <a:extLst>
              <a:ext uri="{FF2B5EF4-FFF2-40B4-BE49-F238E27FC236}">
                <a16:creationId xmlns:a16="http://schemas.microsoft.com/office/drawing/2014/main" id="{85BD74D1-7D50-4A3C-882E-4051B06B68A1}"/>
              </a:ext>
            </a:extLst>
          </p:cNvPr>
          <p:cNvSpPr/>
          <p:nvPr/>
        </p:nvSpPr>
        <p:spPr>
          <a:xfrm>
            <a:off x="4430751" y="1774902"/>
            <a:ext cx="533400" cy="533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3" action="ppaction://hlinksldjump"/>
            <a:extLst>
              <a:ext uri="{FF2B5EF4-FFF2-40B4-BE49-F238E27FC236}">
                <a16:creationId xmlns:a16="http://schemas.microsoft.com/office/drawing/2014/main" id="{D2A8C72F-7D23-4C85-9313-BCBFA53EB293}"/>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610600" y="6473989"/>
            <a:ext cx="381000" cy="384011"/>
          </a:xfrm>
          <a:prstGeom prst="rect">
            <a:avLst/>
          </a:prstGeom>
        </p:spPr>
      </p:pic>
      <p:sp>
        <p:nvSpPr>
          <p:cNvPr id="4" name="TextBox 3">
            <a:extLst>
              <a:ext uri="{FF2B5EF4-FFF2-40B4-BE49-F238E27FC236}">
                <a16:creationId xmlns:a16="http://schemas.microsoft.com/office/drawing/2014/main" id="{3B73BACE-E750-4437-808B-8C5F1E851BCB}"/>
              </a:ext>
            </a:extLst>
          </p:cNvPr>
          <p:cNvSpPr txBox="1"/>
          <p:nvPr/>
        </p:nvSpPr>
        <p:spPr>
          <a:xfrm>
            <a:off x="190500" y="6096000"/>
            <a:ext cx="8420100" cy="738664"/>
          </a:xfrm>
          <a:prstGeom prst="rect">
            <a:avLst/>
          </a:prstGeom>
          <a:solidFill>
            <a:schemeClr val="bg1"/>
          </a:solidFill>
        </p:spPr>
        <p:txBody>
          <a:bodyPr wrap="square" rtlCol="0">
            <a:spAutoFit/>
          </a:bodyPr>
          <a:lstStyle/>
          <a:p>
            <a:r>
              <a:rPr lang="en-US" sz="1400" b="1">
                <a:highlight>
                  <a:srgbClr val="FFFF00"/>
                </a:highlight>
              </a:rPr>
              <a:t>*To accurately identify all districts with teachers eligible for funds under the Teacher Incentive Allotment, the Class Roster Winter Submission will include the collection of class roster information for the grade levels of early education (EE), prekindergarten (PK) and kindergarten (KG).</a:t>
            </a:r>
          </a:p>
        </p:txBody>
      </p:sp>
    </p:spTree>
    <p:extLst>
      <p:ext uri="{BB962C8B-B14F-4D97-AF65-F5344CB8AC3E}">
        <p14:creationId xmlns:p14="http://schemas.microsoft.com/office/powerpoint/2010/main" val="87717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853283979"/>
              </p:ext>
            </p:extLst>
          </p:nvPr>
        </p:nvGraphicFramePr>
        <p:xfrm>
          <a:off x="457200" y="928995"/>
          <a:ext cx="8229599" cy="5384840"/>
        </p:xfrm>
        <a:graphic>
          <a:graphicData uri="http://schemas.openxmlformats.org/drawingml/2006/table">
            <a:tbl>
              <a:tblPr firstRow="1" bandRow="1">
                <a:tableStyleId>{93296810-A885-4BE3-A3E7-6D5BEEA58F35}</a:tableStyleId>
              </a:tblPr>
              <a:tblGrid>
                <a:gridCol w="1559293">
                  <a:extLst>
                    <a:ext uri="{9D8B030D-6E8A-4147-A177-3AD203B41FA5}">
                      <a16:colId xmlns:a16="http://schemas.microsoft.com/office/drawing/2014/main" val="3572826360"/>
                    </a:ext>
                  </a:extLst>
                </a:gridCol>
                <a:gridCol w="2795880">
                  <a:extLst>
                    <a:ext uri="{9D8B030D-6E8A-4147-A177-3AD203B41FA5}">
                      <a16:colId xmlns:a16="http://schemas.microsoft.com/office/drawing/2014/main" val="3494901603"/>
                    </a:ext>
                  </a:extLst>
                </a:gridCol>
                <a:gridCol w="3874426">
                  <a:extLst>
                    <a:ext uri="{9D8B030D-6E8A-4147-A177-3AD203B41FA5}">
                      <a16:colId xmlns:a16="http://schemas.microsoft.com/office/drawing/2014/main" val="2688553201"/>
                    </a:ext>
                  </a:extLst>
                </a:gridCol>
              </a:tblGrid>
              <a:tr h="393361">
                <a:tc>
                  <a:txBody>
                    <a:bodyPr/>
                    <a:lstStyle/>
                    <a:p>
                      <a:r>
                        <a:rPr lang="en-US" sz="1400"/>
                        <a:t>Category</a:t>
                      </a:r>
                    </a:p>
                  </a:txBody>
                  <a:tcPr/>
                </a:tc>
                <a:tc>
                  <a:txBody>
                    <a:bodyPr/>
                    <a:lstStyle/>
                    <a:p>
                      <a:r>
                        <a:rPr lang="en-US" sz="1400"/>
                        <a:t>Complex Type</a:t>
                      </a:r>
                    </a:p>
                  </a:txBody>
                  <a:tcPr/>
                </a:tc>
                <a:tc>
                  <a:txBody>
                    <a:bodyPr/>
                    <a:lstStyle/>
                    <a:p>
                      <a:r>
                        <a:rPr lang="en-US" sz="1400"/>
                        <a:t>TSDS Interchanges</a:t>
                      </a:r>
                    </a:p>
                  </a:txBody>
                  <a:tcPr/>
                </a:tc>
                <a:extLst>
                  <a:ext uri="{0D108BD9-81ED-4DB2-BD59-A6C34878D82A}">
                    <a16:rowId xmlns:a16="http://schemas.microsoft.com/office/drawing/2014/main" val="945061197"/>
                  </a:ext>
                </a:extLst>
              </a:tr>
              <a:tr h="1354417">
                <a:tc>
                  <a:txBody>
                    <a:bodyPr/>
                    <a:lstStyle/>
                    <a:p>
                      <a:pPr algn="l">
                        <a:spcBef>
                          <a:spcPts val="600"/>
                        </a:spcBef>
                        <a:spcAft>
                          <a:spcPts val="600"/>
                        </a:spcAft>
                      </a:pPr>
                      <a:r>
                        <a:rPr lang="en-US" sz="1400"/>
                        <a:t>Education </a:t>
                      </a:r>
                      <a:r>
                        <a:rPr lang="en-US" sz="1400" kern="1200">
                          <a:solidFill>
                            <a:schemeClr val="dk1"/>
                          </a:solidFill>
                          <a:latin typeface="+mn-lt"/>
                          <a:ea typeface="+mn-ea"/>
                          <a:cs typeface="+mn-cs"/>
                        </a:rPr>
                        <a:t>Organization</a:t>
                      </a:r>
                    </a:p>
                  </a:txBody>
                  <a:tcPr anchor="ctr"/>
                </a:tc>
                <a:tc>
                  <a:txBody>
                    <a:bodyPr/>
                    <a:lstStyle/>
                    <a:p>
                      <a:pPr>
                        <a:spcBef>
                          <a:spcPts val="600"/>
                        </a:spcBef>
                        <a:spcAft>
                          <a:spcPts val="600"/>
                        </a:spcAft>
                      </a:pPr>
                      <a:r>
                        <a:rPr lang="en-US" sz="1400"/>
                        <a:t>LocalEducationAgencyExtension</a:t>
                      </a:r>
                    </a:p>
                    <a:p>
                      <a:pPr>
                        <a:spcBef>
                          <a:spcPts val="600"/>
                        </a:spcBef>
                        <a:spcAft>
                          <a:spcPts val="600"/>
                        </a:spcAft>
                      </a:pPr>
                      <a:r>
                        <a:rPr lang="en-US" sz="1400"/>
                        <a:t>SchoolExtension</a:t>
                      </a:r>
                    </a:p>
                    <a:p>
                      <a:pPr>
                        <a:spcBef>
                          <a:spcPts val="600"/>
                        </a:spcBef>
                        <a:spcAft>
                          <a:spcPts val="600"/>
                        </a:spcAft>
                      </a:pPr>
                      <a:r>
                        <a:rPr lang="en-US" sz="1400" kern="1200">
                          <a:solidFill>
                            <a:schemeClr val="dk1"/>
                          </a:solidFill>
                          <a:latin typeface="+mn-lt"/>
                          <a:ea typeface="+mn-ea"/>
                          <a:cs typeface="+mn-cs"/>
                        </a:rPr>
                        <a:t>Course</a:t>
                      </a:r>
                    </a:p>
                  </a:txBody>
                  <a:tcPr anchor="ctr"/>
                </a:tc>
                <a:tc>
                  <a:txBody>
                    <a:bodyPr/>
                    <a:lstStyle/>
                    <a:p>
                      <a:pPr>
                        <a:spcBef>
                          <a:spcPts val="600"/>
                        </a:spcBef>
                        <a:spcAft>
                          <a:spcPts val="600"/>
                        </a:spcAft>
                      </a:pPr>
                      <a:r>
                        <a:rPr lang="en-US" sz="1400" b="1">
                          <a:effectLst/>
                        </a:rPr>
                        <a:t>InterchangeEducationOrganizationExtension</a:t>
                      </a:r>
                      <a:endParaRPr lang="en-US" sz="1400"/>
                    </a:p>
                  </a:txBody>
                  <a:tcPr anchor="ctr"/>
                </a:tc>
                <a:extLst>
                  <a:ext uri="{0D108BD9-81ED-4DB2-BD59-A6C34878D82A}">
                    <a16:rowId xmlns:a16="http://schemas.microsoft.com/office/drawing/2014/main" val="470753568"/>
                  </a:ext>
                </a:extLst>
              </a:tr>
              <a:tr h="807554">
                <a:tc>
                  <a:txBody>
                    <a:bodyPr/>
                    <a:lstStyle/>
                    <a:p>
                      <a:pPr algn="l">
                        <a:spcBef>
                          <a:spcPts val="600"/>
                        </a:spcBef>
                        <a:spcAft>
                          <a:spcPts val="600"/>
                        </a:spcAft>
                      </a:pPr>
                      <a:r>
                        <a:rPr lang="en-US" sz="1400" kern="1200">
                          <a:solidFill>
                            <a:schemeClr val="dk1"/>
                          </a:solidFill>
                          <a:latin typeface="+mn-lt"/>
                          <a:ea typeface="+mn-ea"/>
                          <a:cs typeface="+mn-cs"/>
                        </a:rPr>
                        <a:t>Campus Course Section</a:t>
                      </a:r>
                    </a:p>
                  </a:txBody>
                  <a:tcPr anchor="ctr"/>
                </a:tc>
                <a:tc>
                  <a:txBody>
                    <a:bodyPr/>
                    <a:lstStyle/>
                    <a:p>
                      <a:pPr>
                        <a:spcBef>
                          <a:spcPts val="600"/>
                        </a:spcBef>
                        <a:spcAft>
                          <a:spcPts val="600"/>
                        </a:spcAft>
                      </a:pPr>
                      <a:r>
                        <a:rPr lang="en-US" sz="1400"/>
                        <a:t>CourseOffering</a:t>
                      </a:r>
                    </a:p>
                    <a:p>
                      <a:pPr>
                        <a:spcBef>
                          <a:spcPts val="600"/>
                        </a:spcBef>
                        <a:spcAft>
                          <a:spcPts val="600"/>
                        </a:spcAft>
                      </a:pPr>
                      <a:r>
                        <a:rPr lang="en-US" sz="1400"/>
                        <a:t>SectionExtension</a:t>
                      </a:r>
                    </a:p>
                  </a:txBody>
                  <a:tcPr anchor="ct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b="1" kern="1200">
                          <a:solidFill>
                            <a:schemeClr val="dk1"/>
                          </a:solidFill>
                          <a:effectLst/>
                          <a:latin typeface="+mn-lt"/>
                          <a:ea typeface="+mn-ea"/>
                          <a:cs typeface="+mn-cs"/>
                        </a:rPr>
                        <a:t>InterchangeMasterScheduleExtension</a:t>
                      </a:r>
                    </a:p>
                  </a:txBody>
                  <a:tcPr anchor="ctr"/>
                </a:tc>
                <a:extLst>
                  <a:ext uri="{0D108BD9-81ED-4DB2-BD59-A6C34878D82A}">
                    <a16:rowId xmlns:a16="http://schemas.microsoft.com/office/drawing/2014/main" val="3145326437"/>
                  </a:ext>
                </a:extLst>
              </a:tr>
              <a:tr h="403778">
                <a:tc rowSpan="2">
                  <a:txBody>
                    <a:bodyPr/>
                    <a:lstStyle/>
                    <a:p>
                      <a:pPr algn="l">
                        <a:spcBef>
                          <a:spcPts val="600"/>
                        </a:spcBef>
                        <a:spcAft>
                          <a:spcPts val="600"/>
                        </a:spcAft>
                      </a:pPr>
                      <a:r>
                        <a:rPr lang="en-US" sz="1400" kern="1200">
                          <a:solidFill>
                            <a:schemeClr val="dk1"/>
                          </a:solidFill>
                          <a:latin typeface="+mn-lt"/>
                          <a:ea typeface="+mn-ea"/>
                          <a:cs typeface="+mn-cs"/>
                        </a:rPr>
                        <a:t>Student</a:t>
                      </a:r>
                    </a:p>
                  </a:txBody>
                  <a:tcPr anchor="ctr"/>
                </a:tc>
                <a:tc>
                  <a:txBody>
                    <a:bodyPr/>
                    <a:lstStyle/>
                    <a:p>
                      <a:pPr marL="0" algn="l" defTabSz="914400" rtl="0" eaLnBrk="1" latinLnBrk="0" hangingPunct="1">
                        <a:spcBef>
                          <a:spcPts val="600"/>
                        </a:spcBef>
                        <a:spcAft>
                          <a:spcPts val="600"/>
                        </a:spcAft>
                      </a:pPr>
                      <a:r>
                        <a:rPr lang="en-US" sz="1400" kern="1200">
                          <a:solidFill>
                            <a:schemeClr val="dk1"/>
                          </a:solidFill>
                          <a:latin typeface="+mn-lt"/>
                          <a:ea typeface="+mn-ea"/>
                          <a:cs typeface="+mn-cs"/>
                        </a:rPr>
                        <a:t>StudentExtension</a:t>
                      </a:r>
                    </a:p>
                  </a:txBody>
                  <a:tcPr anchor="ctr"/>
                </a:tc>
                <a:tc>
                  <a:txBody>
                    <a:bodyPr/>
                    <a:lstStyle/>
                    <a:p>
                      <a:pPr>
                        <a:spcBef>
                          <a:spcPts val="600"/>
                        </a:spcBef>
                        <a:spcAft>
                          <a:spcPts val="600"/>
                        </a:spcAft>
                      </a:pPr>
                      <a:r>
                        <a:rPr lang="en-US" sz="1400" b="1" kern="1200">
                          <a:solidFill>
                            <a:schemeClr val="dk1"/>
                          </a:solidFill>
                          <a:effectLst/>
                          <a:latin typeface="+mn-lt"/>
                          <a:ea typeface="+mn-ea"/>
                          <a:cs typeface="+mn-cs"/>
                        </a:rPr>
                        <a:t>InterchangeStudentParentExtension</a:t>
                      </a:r>
                    </a:p>
                  </a:txBody>
                  <a:tcPr anchor="ctr"/>
                </a:tc>
                <a:extLst>
                  <a:ext uri="{0D108BD9-81ED-4DB2-BD59-A6C34878D82A}">
                    <a16:rowId xmlns:a16="http://schemas.microsoft.com/office/drawing/2014/main" val="997948470"/>
                  </a:ext>
                </a:extLst>
              </a:tr>
              <a:tr h="1212865">
                <a:tc vMerge="1">
                  <a:txBody>
                    <a:bodyPr/>
                    <a:lstStyle/>
                    <a:p>
                      <a:pPr>
                        <a:spcBef>
                          <a:spcPts val="600"/>
                        </a:spcBef>
                        <a:spcAft>
                          <a:spcPts val="600"/>
                        </a:spcAft>
                      </a:pPr>
                      <a:endParaRPr lang="en-US" sz="2000"/>
                    </a:p>
                  </a:txBody>
                  <a:tcPr/>
                </a:tc>
                <a:tc>
                  <a:txBody>
                    <a:bodyPr/>
                    <a:lstStyle/>
                    <a:p>
                      <a:pPr>
                        <a:spcBef>
                          <a:spcPts val="600"/>
                        </a:spcBef>
                        <a:spcAft>
                          <a:spcPts val="600"/>
                        </a:spcAft>
                      </a:pPr>
                      <a:r>
                        <a:rPr lang="en-US" sz="1400"/>
                        <a:t>StudentSectionAssociation</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a:t>StudentSchoolAssociationExtension</a:t>
                      </a:r>
                    </a:p>
                    <a:p>
                      <a:pPr>
                        <a:spcBef>
                          <a:spcPts val="600"/>
                        </a:spcBef>
                        <a:spcAft>
                          <a:spcPts val="600"/>
                        </a:spcAft>
                      </a:pPr>
                      <a:endParaRPr lang="en-US" sz="1400"/>
                    </a:p>
                  </a:txBody>
                  <a:tcPr anchor="ctr"/>
                </a:tc>
                <a:tc>
                  <a:txBody>
                    <a:bodyPr/>
                    <a:lstStyle/>
                    <a:p>
                      <a:pPr>
                        <a:spcBef>
                          <a:spcPts val="600"/>
                        </a:spcBef>
                        <a:spcAft>
                          <a:spcPts val="600"/>
                        </a:spcAft>
                      </a:pPr>
                      <a:r>
                        <a:rPr lang="en-US" sz="1400" b="1" kern="1200">
                          <a:solidFill>
                            <a:schemeClr val="dk1"/>
                          </a:solidFill>
                          <a:effectLst/>
                          <a:latin typeface="+mn-lt"/>
                          <a:ea typeface="+mn-ea"/>
                          <a:cs typeface="+mn-cs"/>
                        </a:rPr>
                        <a:t>InterchangeStudentEnrollmentExtension</a:t>
                      </a:r>
                    </a:p>
                  </a:txBody>
                  <a:tcPr anchor="ctr"/>
                </a:tc>
                <a:extLst>
                  <a:ext uri="{0D108BD9-81ED-4DB2-BD59-A6C34878D82A}">
                    <a16:rowId xmlns:a16="http://schemas.microsoft.com/office/drawing/2014/main" val="3654571380"/>
                  </a:ext>
                </a:extLst>
              </a:tr>
              <a:tr h="1212865">
                <a:tc>
                  <a:txBody>
                    <a:bodyPr/>
                    <a:lstStyle/>
                    <a:p>
                      <a:pPr algn="l">
                        <a:spcBef>
                          <a:spcPts val="600"/>
                        </a:spcBef>
                        <a:spcAft>
                          <a:spcPts val="600"/>
                        </a:spcAft>
                      </a:pPr>
                      <a:r>
                        <a:rPr lang="en-US" sz="1400" kern="1200">
                          <a:solidFill>
                            <a:schemeClr val="dk1"/>
                          </a:solidFill>
                          <a:latin typeface="+mn-lt"/>
                          <a:ea typeface="+mn-ea"/>
                          <a:cs typeface="+mn-cs"/>
                        </a:rPr>
                        <a:t>Staff</a:t>
                      </a:r>
                    </a:p>
                  </a:txBody>
                  <a:tcPr anchor="ctr"/>
                </a:tc>
                <a:tc>
                  <a:txBody>
                    <a:bodyPr/>
                    <a:lstStyle/>
                    <a:p>
                      <a:pPr>
                        <a:spcBef>
                          <a:spcPts val="600"/>
                        </a:spcBef>
                        <a:spcAft>
                          <a:spcPts val="600"/>
                        </a:spcAft>
                      </a:pPr>
                      <a:r>
                        <a:rPr lang="en-US" sz="1400" kern="1200">
                          <a:solidFill>
                            <a:schemeClr val="dk1"/>
                          </a:solidFill>
                          <a:latin typeface="+mn-lt"/>
                          <a:ea typeface="+mn-ea"/>
                          <a:cs typeface="+mn-cs"/>
                        </a:rPr>
                        <a:t>StaffExtension</a:t>
                      </a:r>
                    </a:p>
                    <a:p>
                      <a:pPr>
                        <a:spcBef>
                          <a:spcPts val="600"/>
                        </a:spcBef>
                        <a:spcAft>
                          <a:spcPts val="600"/>
                        </a:spcAft>
                      </a:pPr>
                      <a:r>
                        <a:rPr lang="en-US" sz="1400" kern="1200">
                          <a:solidFill>
                            <a:schemeClr val="dk1"/>
                          </a:solidFill>
                          <a:latin typeface="+mn-lt"/>
                          <a:ea typeface="+mn-ea"/>
                          <a:cs typeface="+mn-cs"/>
                        </a:rPr>
                        <a:t>TeacherSectionAssociationExtension</a:t>
                      </a:r>
                    </a:p>
                  </a:txBody>
                  <a:tcPr anchor="ct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400" b="1" kern="1200" dirty="0">
                          <a:solidFill>
                            <a:schemeClr val="dk1"/>
                          </a:solidFill>
                          <a:latin typeface="+mn-lt"/>
                          <a:ea typeface="+mn-ea"/>
                          <a:cs typeface="+mn-cs"/>
                        </a:rPr>
                        <a:t>InterchangeStaffAssociationExtension</a:t>
                      </a:r>
                    </a:p>
                  </a:txBody>
                  <a:tcPr anchor="ctr"/>
                </a:tc>
                <a:extLst>
                  <a:ext uri="{0D108BD9-81ED-4DB2-BD59-A6C34878D82A}">
                    <a16:rowId xmlns:a16="http://schemas.microsoft.com/office/drawing/2014/main" val="3985456586"/>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a:xfrm>
            <a:off x="7090720" y="6564784"/>
            <a:ext cx="2057400" cy="365125"/>
          </a:xfrm>
        </p:spPr>
        <p:txBody>
          <a:bodyPr/>
          <a:lstStyle/>
          <a:p>
            <a:fld id="{25037DA4-2335-4A87-8586-64B2BAB08211}" type="slidenum">
              <a:rPr lang="en-US" smtClean="0"/>
              <a:pPr/>
              <a:t>6</a:t>
            </a:fld>
            <a:endParaRPr lang="en-US"/>
          </a:p>
        </p:txBody>
      </p:sp>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457201" y="44380"/>
            <a:ext cx="7490210" cy="793820"/>
          </a:xfrm>
        </p:spPr>
        <p:txBody>
          <a:bodyPr>
            <a:normAutofit/>
          </a:bodyPr>
          <a:lstStyle/>
          <a:p>
            <a:r>
              <a:rPr lang="en-US" sz="2600">
                <a:latin typeface="Tw Cen MT" panose="020B0602020104020603" pitchFamily="34" charset="0"/>
              </a:rPr>
              <a:t>TSDS interchanges for Class Roster</a:t>
            </a:r>
          </a:p>
        </p:txBody>
      </p:sp>
      <p:pic>
        <p:nvPicPr>
          <p:cNvPr id="6" name="Picture 5">
            <a:hlinkClick r:id="rId3" action="ppaction://hlinksldjump"/>
            <a:extLst>
              <a:ext uri="{FF2B5EF4-FFF2-40B4-BE49-F238E27FC236}">
                <a16:creationId xmlns:a16="http://schemas.microsoft.com/office/drawing/2014/main" id="{05E526A0-EBC3-42CF-B62F-52921C92EC2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4400" y="6473989"/>
            <a:ext cx="381000" cy="384011"/>
          </a:xfrm>
          <a:prstGeom prst="rect">
            <a:avLst/>
          </a:prstGeom>
        </p:spPr>
      </p:pic>
    </p:spTree>
    <p:extLst>
      <p:ext uri="{BB962C8B-B14F-4D97-AF65-F5344CB8AC3E}">
        <p14:creationId xmlns:p14="http://schemas.microsoft.com/office/powerpoint/2010/main" val="177145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228601" y="44380"/>
            <a:ext cx="7718810" cy="793820"/>
          </a:xfrm>
        </p:spPr>
        <p:txBody>
          <a:bodyPr>
            <a:normAutofit/>
          </a:bodyPr>
          <a:lstStyle/>
          <a:p>
            <a:r>
              <a:rPr lang="en-US" sz="2600">
                <a:latin typeface="Tw Cen MT" panose="020B0602020104020603" pitchFamily="34" charset="0"/>
              </a:rPr>
              <a:t>Impact to PEIMS summer submission</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480601473"/>
              </p:ext>
            </p:extLst>
          </p:nvPr>
        </p:nvGraphicFramePr>
        <p:xfrm>
          <a:off x="228600" y="1066800"/>
          <a:ext cx="8686800" cy="5181600"/>
        </p:xfrm>
        <a:graphic>
          <a:graphicData uri="http://schemas.openxmlformats.org/drawingml/2006/table">
            <a:tbl>
              <a:tblPr firstRow="1" bandRow="1">
                <a:tableStyleId>{93296810-A885-4BE3-A3E7-6D5BEEA58F35}</a:tableStyleId>
              </a:tblPr>
              <a:tblGrid>
                <a:gridCol w="3767769">
                  <a:extLst>
                    <a:ext uri="{9D8B030D-6E8A-4147-A177-3AD203B41FA5}">
                      <a16:colId xmlns:a16="http://schemas.microsoft.com/office/drawing/2014/main" val="3494901603"/>
                    </a:ext>
                  </a:extLst>
                </a:gridCol>
                <a:gridCol w="4919031">
                  <a:extLst>
                    <a:ext uri="{9D8B030D-6E8A-4147-A177-3AD203B41FA5}">
                      <a16:colId xmlns:a16="http://schemas.microsoft.com/office/drawing/2014/main" val="2860390888"/>
                    </a:ext>
                  </a:extLst>
                </a:gridCol>
              </a:tblGrid>
              <a:tr h="370840">
                <a:tc>
                  <a:txBody>
                    <a:bodyPr/>
                    <a:lstStyle/>
                    <a:p>
                      <a:r>
                        <a:rPr lang="en-US"/>
                        <a:t>Complex Type</a:t>
                      </a:r>
                    </a:p>
                  </a:txBody>
                  <a:tcPr/>
                </a:tc>
                <a:tc>
                  <a:txBody>
                    <a:bodyPr/>
                    <a:lstStyle/>
                    <a:p>
                      <a:pPr algn="ctr"/>
                      <a:r>
                        <a:rPr lang="en-US"/>
                        <a:t>Impact to PEIMS Summer Submission</a:t>
                      </a:r>
                    </a:p>
                  </a:txBody>
                  <a:tcPr/>
                </a:tc>
                <a:extLst>
                  <a:ext uri="{0D108BD9-81ED-4DB2-BD59-A6C34878D82A}">
                    <a16:rowId xmlns:a16="http://schemas.microsoft.com/office/drawing/2014/main" val="945061197"/>
                  </a:ext>
                </a:extLst>
              </a:tr>
              <a:tr h="370840">
                <a:tc>
                  <a:txBody>
                    <a:bodyPr/>
                    <a:lstStyle/>
                    <a:p>
                      <a:pPr>
                        <a:spcBef>
                          <a:spcPts val="600"/>
                        </a:spcBef>
                        <a:spcAft>
                          <a:spcPts val="600"/>
                        </a:spcAft>
                      </a:pPr>
                      <a:r>
                        <a:rPr lang="en-US" sz="1600"/>
                        <a:t>LocalEducationAgencyExtension</a:t>
                      </a:r>
                    </a:p>
                  </a:txBody>
                  <a:tcPr/>
                </a:tc>
                <a:tc>
                  <a:txBody>
                    <a:bodyPr/>
                    <a:lstStyle/>
                    <a:p>
                      <a:pPr marL="0" indent="0">
                        <a:spcBef>
                          <a:spcPts val="600"/>
                        </a:spcBef>
                        <a:spcAft>
                          <a:spcPts val="600"/>
                        </a:spcAft>
                        <a:buFont typeface="Arial" pitchFamily="34" charset="0"/>
                        <a:buNone/>
                      </a:pPr>
                      <a:r>
                        <a:rPr lang="en-US" sz="1600"/>
                        <a:t>No change</a:t>
                      </a:r>
                    </a:p>
                  </a:txBody>
                  <a:tcPr/>
                </a:tc>
                <a:extLst>
                  <a:ext uri="{0D108BD9-81ED-4DB2-BD59-A6C34878D82A}">
                    <a16:rowId xmlns:a16="http://schemas.microsoft.com/office/drawing/2014/main" val="470753568"/>
                  </a:ext>
                </a:extLst>
              </a:tr>
              <a:tr h="370840">
                <a:tc>
                  <a:txBody>
                    <a:bodyPr/>
                    <a:lstStyle/>
                    <a:p>
                      <a:pPr>
                        <a:spcBef>
                          <a:spcPts val="600"/>
                        </a:spcBef>
                        <a:spcAft>
                          <a:spcPts val="600"/>
                        </a:spcAft>
                      </a:pPr>
                      <a:r>
                        <a:rPr lang="en-US" sz="1600"/>
                        <a:t>SchoolExtension</a:t>
                      </a:r>
                    </a:p>
                  </a:txBody>
                  <a:tcPr/>
                </a:tc>
                <a:tc>
                  <a:txBody>
                    <a:bodyPr/>
                    <a:lstStyle/>
                    <a:p>
                      <a:pPr>
                        <a:spcBef>
                          <a:spcPts val="600"/>
                        </a:spcBef>
                        <a:spcAft>
                          <a:spcPts val="600"/>
                        </a:spcAft>
                      </a:pPr>
                      <a:r>
                        <a:rPr lang="en-US" sz="1600"/>
                        <a:t>No change</a:t>
                      </a:r>
                    </a:p>
                  </a:txBody>
                  <a:tcPr/>
                </a:tc>
                <a:extLst>
                  <a:ext uri="{0D108BD9-81ED-4DB2-BD59-A6C34878D82A}">
                    <a16:rowId xmlns:a16="http://schemas.microsoft.com/office/drawing/2014/main" val="373289730"/>
                  </a:ext>
                </a:extLst>
              </a:tr>
              <a:tr h="370840">
                <a:tc>
                  <a:txBody>
                    <a:bodyPr/>
                    <a:lstStyle/>
                    <a:p>
                      <a:pPr>
                        <a:spcBef>
                          <a:spcPts val="600"/>
                        </a:spcBef>
                        <a:spcAft>
                          <a:spcPts val="600"/>
                        </a:spcAft>
                      </a:pPr>
                      <a:r>
                        <a:rPr lang="en-US" sz="1600" dirty="0" err="1"/>
                        <a:t>CourseOffering</a:t>
                      </a:r>
                      <a:endParaRPr lang="en-US" sz="1600" dirty="0"/>
                    </a:p>
                  </a:txBody>
                  <a:tcPr/>
                </a:tc>
                <a:tc rowSpan="2">
                  <a:txBody>
                    <a:bodyPr/>
                    <a:lstStyle/>
                    <a:p>
                      <a:pPr marL="0" indent="0" algn="l" rtl="0" eaLnBrk="1" latinLnBrk="0" hangingPunct="1">
                        <a:spcBef>
                          <a:spcPts val="600"/>
                        </a:spcBef>
                        <a:spcAft>
                          <a:spcPts val="600"/>
                        </a:spcAft>
                        <a:buFont typeface="Arial" pitchFamily="34" charset="0"/>
                        <a:buNone/>
                      </a:pPr>
                      <a:r>
                        <a:rPr kumimoji="0" lang="en-US" sz="1600" kern="1200" dirty="0">
                          <a:solidFill>
                            <a:schemeClr val="dk1"/>
                          </a:solidFill>
                          <a:latin typeface="+mn-lt"/>
                          <a:ea typeface="+mn-ea"/>
                          <a:cs typeface="+mn-cs"/>
                        </a:rPr>
                        <a:t>Reduce collection to only high school courses, and courses taken via the </a:t>
                      </a:r>
                      <a:r>
                        <a:rPr kumimoji="0" lang="en-US" sz="1600" kern="1200" dirty="0" err="1">
                          <a:solidFill>
                            <a:schemeClr val="dk1"/>
                          </a:solidFill>
                          <a:latin typeface="+mn-lt"/>
                          <a:ea typeface="+mn-ea"/>
                          <a:cs typeface="+mn-cs"/>
                        </a:rPr>
                        <a:t>TxVSN</a:t>
                      </a:r>
                      <a:r>
                        <a:rPr kumimoji="0" lang="en-US" sz="1600" kern="1200" dirty="0">
                          <a:solidFill>
                            <a:schemeClr val="dk1"/>
                          </a:solidFill>
                          <a:latin typeface="+mn-lt"/>
                          <a:ea typeface="+mn-ea"/>
                          <a:cs typeface="+mn-cs"/>
                        </a:rPr>
                        <a:t> Online Schools program and the </a:t>
                      </a:r>
                      <a:r>
                        <a:rPr kumimoji="0" lang="en-US" sz="1600" kern="1200" dirty="0" err="1">
                          <a:solidFill>
                            <a:schemeClr val="dk1"/>
                          </a:solidFill>
                          <a:latin typeface="+mn-lt"/>
                          <a:ea typeface="+mn-ea"/>
                          <a:cs typeface="+mn-cs"/>
                        </a:rPr>
                        <a:t>TxVSN</a:t>
                      </a:r>
                      <a:r>
                        <a:rPr kumimoji="0" lang="en-US" sz="1600" kern="1200" dirty="0">
                          <a:solidFill>
                            <a:schemeClr val="dk1"/>
                          </a:solidFill>
                          <a:latin typeface="+mn-lt"/>
                          <a:ea typeface="+mn-ea"/>
                          <a:cs typeface="+mn-cs"/>
                        </a:rPr>
                        <a:t> Statewide Online Course Catalog.</a:t>
                      </a:r>
                    </a:p>
                  </a:txBody>
                  <a:tcPr/>
                </a:tc>
                <a:extLst>
                  <a:ext uri="{0D108BD9-81ED-4DB2-BD59-A6C34878D82A}">
                    <a16:rowId xmlns:a16="http://schemas.microsoft.com/office/drawing/2014/main" val="721932459"/>
                  </a:ext>
                </a:extLst>
              </a:tr>
              <a:tr h="370840">
                <a:tc>
                  <a:txBody>
                    <a:bodyPr/>
                    <a:lstStyle/>
                    <a:p>
                      <a:pPr>
                        <a:spcBef>
                          <a:spcPts val="600"/>
                        </a:spcBef>
                        <a:spcAft>
                          <a:spcPts val="600"/>
                        </a:spcAft>
                      </a:pPr>
                      <a:r>
                        <a:rPr lang="en-US" sz="1600"/>
                        <a:t>SectionExtension</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kern="1200">
                        <a:solidFill>
                          <a:schemeClr val="dk1"/>
                        </a:solidFill>
                        <a:latin typeface="+mn-lt"/>
                        <a:ea typeface="+mn-ea"/>
                        <a:cs typeface="+mn-cs"/>
                      </a:endParaRPr>
                    </a:p>
                  </a:txBody>
                  <a:tcPr/>
                </a:tc>
                <a:extLst>
                  <a:ext uri="{0D108BD9-81ED-4DB2-BD59-A6C34878D82A}">
                    <a16:rowId xmlns:a16="http://schemas.microsoft.com/office/drawing/2014/main" val="2853623951"/>
                  </a:ext>
                </a:extLst>
              </a:tr>
              <a:tr h="370840">
                <a:tc>
                  <a:txBody>
                    <a:bodyPr/>
                    <a:lstStyle/>
                    <a:p>
                      <a:pPr>
                        <a:spcBef>
                          <a:spcPts val="600"/>
                        </a:spcBef>
                        <a:spcAft>
                          <a:spcPts val="600"/>
                        </a:spcAft>
                      </a:pPr>
                      <a:r>
                        <a:rPr lang="en-US" sz="1600" err="1"/>
                        <a:t>StaffExtension</a:t>
                      </a:r>
                      <a:endParaRPr lang="en-US" sz="1600"/>
                    </a:p>
                  </a:txBody>
                  <a:tcPr/>
                </a:tc>
                <a:tc rowSpan="3">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No longer collected</a:t>
                      </a:r>
                    </a:p>
                  </a:txBody>
                  <a:tcPr/>
                </a:tc>
                <a:extLst>
                  <a:ext uri="{0D108BD9-81ED-4DB2-BD59-A6C34878D82A}">
                    <a16:rowId xmlns:a16="http://schemas.microsoft.com/office/drawing/2014/main" val="165916078"/>
                  </a:ext>
                </a:extLst>
              </a:tr>
              <a:tr h="370840">
                <a:tc>
                  <a:txBody>
                    <a:bodyPr/>
                    <a:lstStyle/>
                    <a:p>
                      <a:pPr>
                        <a:spcBef>
                          <a:spcPts val="600"/>
                        </a:spcBef>
                        <a:spcAft>
                          <a:spcPts val="600"/>
                        </a:spcAft>
                      </a:pPr>
                      <a:r>
                        <a:rPr lang="en-US" sz="1600" dirty="0" err="1"/>
                        <a:t>StaffEducationOrgEmploymentAssociationExtension</a:t>
                      </a:r>
                      <a:endParaRPr lang="en-US" sz="1600" dirty="0"/>
                    </a:p>
                  </a:txBody>
                  <a:tcPr/>
                </a:tc>
                <a:tc vMerge="1">
                  <a:txBody>
                    <a:bodyPr/>
                    <a:lstStyle/>
                    <a:p>
                      <a:pPr marL="0" indent="0" algn="l" rtl="0" eaLnBrk="1" latinLnBrk="0" hangingPunct="1">
                        <a:spcBef>
                          <a:spcPts val="600"/>
                        </a:spcBef>
                        <a:spcAft>
                          <a:spcPts val="600"/>
                        </a:spcAft>
                        <a:buFont typeface="Arial" pitchFamily="34" charset="0"/>
                        <a:buNone/>
                      </a:pPr>
                      <a:endParaRPr kumimoji="0" lang="en-US" sz="1600" kern="1200">
                        <a:solidFill>
                          <a:schemeClr val="dk1"/>
                        </a:solidFill>
                        <a:latin typeface="+mn-lt"/>
                        <a:ea typeface="+mn-ea"/>
                        <a:cs typeface="+mn-cs"/>
                      </a:endParaRPr>
                    </a:p>
                  </a:txBody>
                  <a:tcPr/>
                </a:tc>
                <a:extLst>
                  <a:ext uri="{0D108BD9-81ED-4DB2-BD59-A6C34878D82A}">
                    <a16:rowId xmlns:a16="http://schemas.microsoft.com/office/drawing/2014/main" val="4177936922"/>
                  </a:ext>
                </a:extLst>
              </a:tr>
              <a:tr h="370840">
                <a:tc>
                  <a:txBody>
                    <a:bodyPr/>
                    <a:lstStyle/>
                    <a:p>
                      <a:pPr>
                        <a:spcBef>
                          <a:spcPts val="600"/>
                        </a:spcBef>
                        <a:spcAft>
                          <a:spcPts val="600"/>
                        </a:spcAft>
                      </a:pPr>
                      <a:r>
                        <a:rPr lang="en-US" sz="1600" dirty="0" err="1"/>
                        <a:t>TeacherSectionAssociationExtension</a:t>
                      </a:r>
                      <a:endParaRPr lang="en-US" sz="1600" dirty="0"/>
                    </a:p>
                  </a:txBody>
                  <a:tcPr/>
                </a:tc>
                <a:tc vMerge="1">
                  <a:txBody>
                    <a:bodyPr/>
                    <a:lstStyle/>
                    <a:p>
                      <a:pPr marL="0" indent="0" algn="l" rtl="0" eaLnBrk="1" latinLnBrk="0" hangingPunct="1">
                        <a:spcBef>
                          <a:spcPts val="600"/>
                        </a:spcBef>
                        <a:spcAft>
                          <a:spcPts val="600"/>
                        </a:spcAft>
                        <a:buFont typeface="Arial" pitchFamily="34" charset="0"/>
                        <a:buNone/>
                      </a:pPr>
                      <a:endParaRPr kumimoji="0" lang="en-US" sz="1600" kern="1200">
                        <a:solidFill>
                          <a:schemeClr val="dk1"/>
                        </a:solidFill>
                        <a:latin typeface="+mn-lt"/>
                        <a:ea typeface="+mn-ea"/>
                        <a:cs typeface="+mn-cs"/>
                      </a:endParaRPr>
                    </a:p>
                  </a:txBody>
                  <a:tcPr/>
                </a:tc>
                <a:extLst>
                  <a:ext uri="{0D108BD9-81ED-4DB2-BD59-A6C34878D82A}">
                    <a16:rowId xmlns:a16="http://schemas.microsoft.com/office/drawing/2014/main" val="182035105"/>
                  </a:ext>
                </a:extLst>
              </a:tr>
              <a:tr h="370840">
                <a:tc>
                  <a:txBody>
                    <a:bodyPr/>
                    <a:lstStyle/>
                    <a:p>
                      <a:pPr>
                        <a:spcBef>
                          <a:spcPts val="600"/>
                        </a:spcBef>
                        <a:spcAft>
                          <a:spcPts val="600"/>
                        </a:spcAft>
                      </a:pPr>
                      <a:r>
                        <a:rPr lang="en-US" sz="1600"/>
                        <a:t>StudentExtension</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No change</a:t>
                      </a:r>
                    </a:p>
                  </a:txBody>
                  <a:tcPr/>
                </a:tc>
                <a:extLst>
                  <a:ext uri="{0D108BD9-81ED-4DB2-BD59-A6C34878D82A}">
                    <a16:rowId xmlns:a16="http://schemas.microsoft.com/office/drawing/2014/main" val="997948470"/>
                  </a:ext>
                </a:extLst>
              </a:tr>
              <a:tr h="370840">
                <a:tc>
                  <a:txBody>
                    <a:bodyPr/>
                    <a:lstStyle/>
                    <a:p>
                      <a:pPr>
                        <a:spcBef>
                          <a:spcPts val="600"/>
                        </a:spcBef>
                        <a:spcAft>
                          <a:spcPts val="600"/>
                        </a:spcAft>
                      </a:pPr>
                      <a:r>
                        <a:rPr lang="en-US" sz="1600" dirty="0" err="1"/>
                        <a:t>StudentSectionAssociation</a:t>
                      </a:r>
                      <a:endParaRPr lang="en-US" sz="1600" dirty="0"/>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dirty="0">
                          <a:solidFill>
                            <a:schemeClr val="dk1"/>
                          </a:solidFill>
                          <a:latin typeface="+mn-lt"/>
                          <a:ea typeface="+mn-ea"/>
                          <a:cs typeface="+mn-cs"/>
                        </a:rPr>
                        <a:t>Reduce the collection of data to only where the COURSE-COMPLETION-INDICATOR is “1” (completed) for all high school courses, and all courses completed via the </a:t>
                      </a:r>
                      <a:r>
                        <a:rPr kumimoji="0" lang="en-US" sz="1600" kern="1200" dirty="0" err="1">
                          <a:solidFill>
                            <a:schemeClr val="dk1"/>
                          </a:solidFill>
                          <a:latin typeface="+mn-lt"/>
                          <a:ea typeface="+mn-ea"/>
                          <a:cs typeface="+mn-cs"/>
                        </a:rPr>
                        <a:t>TxVSN</a:t>
                      </a:r>
                      <a:r>
                        <a:rPr kumimoji="0" lang="en-US" sz="1600" kern="1200" dirty="0">
                          <a:solidFill>
                            <a:schemeClr val="dk1"/>
                          </a:solidFill>
                          <a:latin typeface="+mn-lt"/>
                          <a:ea typeface="+mn-ea"/>
                          <a:cs typeface="+mn-cs"/>
                        </a:rPr>
                        <a:t> Online Schools program (grade levels 3 - 12) and the </a:t>
                      </a:r>
                      <a:r>
                        <a:rPr kumimoji="0" lang="en-US" sz="1600" kern="1200" dirty="0" err="1">
                          <a:solidFill>
                            <a:schemeClr val="dk1"/>
                          </a:solidFill>
                          <a:latin typeface="+mn-lt"/>
                          <a:ea typeface="+mn-ea"/>
                          <a:cs typeface="+mn-cs"/>
                        </a:rPr>
                        <a:t>TxVSN</a:t>
                      </a:r>
                      <a:r>
                        <a:rPr kumimoji="0" lang="en-US" sz="1600" kern="1200" dirty="0">
                          <a:solidFill>
                            <a:schemeClr val="dk1"/>
                          </a:solidFill>
                          <a:latin typeface="+mn-lt"/>
                          <a:ea typeface="+mn-ea"/>
                          <a:cs typeface="+mn-cs"/>
                        </a:rPr>
                        <a:t> Statewide Online Course Catalog (grade levels 9 – 12). </a:t>
                      </a:r>
                    </a:p>
                  </a:txBody>
                  <a:tcPr/>
                </a:tc>
                <a:extLst>
                  <a:ext uri="{0D108BD9-81ED-4DB2-BD59-A6C34878D82A}">
                    <a16:rowId xmlns:a16="http://schemas.microsoft.com/office/drawing/2014/main" val="3654571380"/>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a:xfrm>
            <a:off x="7086600" y="6510351"/>
            <a:ext cx="2057400" cy="365125"/>
          </a:xfrm>
        </p:spPr>
        <p:txBody>
          <a:bodyPr/>
          <a:lstStyle/>
          <a:p>
            <a:fld id="{25037DA4-2335-4A87-8586-64B2BAB08211}" type="slidenum">
              <a:rPr lang="en-US" smtClean="0"/>
              <a:pPr/>
              <a:t>7</a:t>
            </a:fld>
            <a:endParaRPr lang="en-US"/>
          </a:p>
        </p:txBody>
      </p:sp>
      <p:pic>
        <p:nvPicPr>
          <p:cNvPr id="6" name="Picture 5">
            <a:hlinkClick r:id="rId3" action="ppaction://hlinksldjump"/>
            <a:extLst>
              <a:ext uri="{FF2B5EF4-FFF2-40B4-BE49-F238E27FC236}">
                <a16:creationId xmlns:a16="http://schemas.microsoft.com/office/drawing/2014/main" id="{963549EA-1B11-4C44-ACEE-7BF8DC45BFF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4400" y="6473989"/>
            <a:ext cx="381000" cy="384011"/>
          </a:xfrm>
          <a:prstGeom prst="rect">
            <a:avLst/>
          </a:prstGeom>
        </p:spPr>
      </p:pic>
      <p:sp>
        <p:nvSpPr>
          <p:cNvPr id="2" name="Rectangle 1">
            <a:extLst>
              <a:ext uri="{FF2B5EF4-FFF2-40B4-BE49-F238E27FC236}">
                <a16:creationId xmlns:a16="http://schemas.microsoft.com/office/drawing/2014/main" id="{E2060845-36B2-4A7E-B033-8F5942425152}"/>
              </a:ext>
            </a:extLst>
          </p:cNvPr>
          <p:cNvSpPr/>
          <p:nvPr/>
        </p:nvSpPr>
        <p:spPr>
          <a:xfrm>
            <a:off x="104503" y="2151017"/>
            <a:ext cx="8908868" cy="879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FA951D-D407-435D-AEE5-7C04560760A4}"/>
              </a:ext>
            </a:extLst>
          </p:cNvPr>
          <p:cNvSpPr/>
          <p:nvPr/>
        </p:nvSpPr>
        <p:spPr>
          <a:xfrm>
            <a:off x="117566" y="4706982"/>
            <a:ext cx="8908868" cy="1577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1F3F5E-E2B5-4124-BBC4-8568CCE82876}"/>
              </a:ext>
            </a:extLst>
          </p:cNvPr>
          <p:cNvSpPr/>
          <p:nvPr/>
        </p:nvSpPr>
        <p:spPr>
          <a:xfrm>
            <a:off x="104503" y="3105581"/>
            <a:ext cx="8908868" cy="12764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50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a:xfrm>
            <a:off x="7048499" y="6492875"/>
            <a:ext cx="2057400" cy="365125"/>
          </a:xfrm>
        </p:spPr>
        <p:txBody>
          <a:bodyPr/>
          <a:lstStyle/>
          <a:p>
            <a:fld id="{2F0C4421-5918-4AA3-AE4A-C36EDD2FD6EB}" type="slidenum">
              <a:rPr lang="en-US" smtClean="0"/>
              <a:pPr/>
              <a:t>8</a:t>
            </a:fld>
            <a:endParaRPr lang="en-US"/>
          </a:p>
        </p:txBody>
      </p:sp>
      <p:graphicFrame>
        <p:nvGraphicFramePr>
          <p:cNvPr id="2" name="Table 1">
            <a:extLst>
              <a:ext uri="{FF2B5EF4-FFF2-40B4-BE49-F238E27FC236}">
                <a16:creationId xmlns:a16="http://schemas.microsoft.com/office/drawing/2014/main" id="{D2A325C0-68F8-46E4-B176-510CDC1D4C08}"/>
              </a:ext>
            </a:extLst>
          </p:cNvPr>
          <p:cNvGraphicFramePr>
            <a:graphicFrameLocks noGrp="1"/>
          </p:cNvGraphicFramePr>
          <p:nvPr>
            <p:extLst>
              <p:ext uri="{D42A27DB-BD31-4B8C-83A1-F6EECF244321}">
                <p14:modId xmlns:p14="http://schemas.microsoft.com/office/powerpoint/2010/main" val="4061102819"/>
              </p:ext>
            </p:extLst>
          </p:nvPr>
        </p:nvGraphicFramePr>
        <p:xfrm>
          <a:off x="141026" y="990600"/>
          <a:ext cx="8850573" cy="5163548"/>
        </p:xfrm>
        <a:graphic>
          <a:graphicData uri="http://schemas.openxmlformats.org/drawingml/2006/table">
            <a:tbl>
              <a:tblPr firstRow="1" bandRow="1">
                <a:tableStyleId>{93296810-A885-4BE3-A3E7-6D5BEEA58F35}</a:tableStyleId>
              </a:tblPr>
              <a:tblGrid>
                <a:gridCol w="1992574">
                  <a:extLst>
                    <a:ext uri="{9D8B030D-6E8A-4147-A177-3AD203B41FA5}">
                      <a16:colId xmlns:a16="http://schemas.microsoft.com/office/drawing/2014/main" val="2532679998"/>
                    </a:ext>
                  </a:extLst>
                </a:gridCol>
                <a:gridCol w="3348289">
                  <a:extLst>
                    <a:ext uri="{9D8B030D-6E8A-4147-A177-3AD203B41FA5}">
                      <a16:colId xmlns:a16="http://schemas.microsoft.com/office/drawing/2014/main" val="3849144091"/>
                    </a:ext>
                  </a:extLst>
                </a:gridCol>
                <a:gridCol w="3509710">
                  <a:extLst>
                    <a:ext uri="{9D8B030D-6E8A-4147-A177-3AD203B41FA5}">
                      <a16:colId xmlns:a16="http://schemas.microsoft.com/office/drawing/2014/main" val="3001014966"/>
                    </a:ext>
                  </a:extLst>
                </a:gridCol>
              </a:tblGrid>
              <a:tr h="388891">
                <a:tc>
                  <a:txBody>
                    <a:bodyPr/>
                    <a:lstStyle/>
                    <a:p>
                      <a:pPr algn="ctr"/>
                      <a:r>
                        <a:rPr lang="en-US" sz="1400"/>
                        <a:t>Complex Type:</a:t>
                      </a:r>
                    </a:p>
                  </a:txBody>
                  <a:tcPr/>
                </a:tc>
                <a:tc>
                  <a:txBody>
                    <a:bodyPr/>
                    <a:lstStyle/>
                    <a:p>
                      <a:pPr algn="ctr"/>
                      <a:r>
                        <a:rPr lang="en-US" sz="1400"/>
                        <a:t>Prior PEIMS data element used:</a:t>
                      </a:r>
                    </a:p>
                  </a:txBody>
                  <a:tcPr/>
                </a:tc>
                <a:tc>
                  <a:txBody>
                    <a:bodyPr/>
                    <a:lstStyle/>
                    <a:p>
                      <a:pPr algn="ctr"/>
                      <a:r>
                        <a:rPr lang="en-US" sz="1400"/>
                        <a:t>Now using TSDS data element:</a:t>
                      </a:r>
                    </a:p>
                  </a:txBody>
                  <a:tcPr/>
                </a:tc>
                <a:extLst>
                  <a:ext uri="{0D108BD9-81ED-4DB2-BD59-A6C34878D82A}">
                    <a16:rowId xmlns:a16="http://schemas.microsoft.com/office/drawing/2014/main" val="2437908705"/>
                  </a:ext>
                </a:extLst>
              </a:tr>
              <a:tr h="388891">
                <a:tc>
                  <a:txBody>
                    <a:bodyPr/>
                    <a:lstStyle/>
                    <a:p>
                      <a:r>
                        <a:rPr lang="en-US" sz="1400"/>
                        <a:t>SectionExtension</a:t>
                      </a:r>
                    </a:p>
                  </a:txBody>
                  <a:tcPr/>
                </a:tc>
                <a:tc>
                  <a:txBody>
                    <a:bodyPr/>
                    <a:lstStyle/>
                    <a:p>
                      <a:r>
                        <a:rPr lang="en-US" sz="1400"/>
                        <a:t>POPULATION-SERVED-CODE (E0747)</a:t>
                      </a:r>
                    </a:p>
                  </a:txBody>
                  <a:tcPr/>
                </a:tc>
                <a:tc>
                  <a:txBody>
                    <a:bodyPr/>
                    <a:lstStyle/>
                    <a:p>
                      <a:r>
                        <a:rPr lang="en-US" sz="1400"/>
                        <a:t>POPULATION-SERVED (E1362)</a:t>
                      </a:r>
                    </a:p>
                  </a:txBody>
                  <a:tcPr/>
                </a:tc>
                <a:extLst>
                  <a:ext uri="{0D108BD9-81ED-4DB2-BD59-A6C34878D82A}">
                    <a16:rowId xmlns:a16="http://schemas.microsoft.com/office/drawing/2014/main" val="1417906126"/>
                  </a:ext>
                </a:extLst>
              </a:tr>
              <a:tr h="2333349">
                <a:tc>
                  <a:txBody>
                    <a:bodyPr/>
                    <a:lstStyle/>
                    <a:p>
                      <a:r>
                        <a:rPr lang="en-US" sz="1400"/>
                        <a:t>StaffExtension</a:t>
                      </a:r>
                    </a:p>
                    <a:p>
                      <a:r>
                        <a:rPr lang="en-US" sz="1400"/>
                        <a:t>StudentExtension</a:t>
                      </a:r>
                    </a:p>
                  </a:txBody>
                  <a:tcPr/>
                </a:tc>
                <a:tc>
                  <a:txBody>
                    <a:bodyPr/>
                    <a:lstStyle/>
                    <a:p>
                      <a:r>
                        <a:rPr lang="en-US" sz="1400"/>
                        <a:t>GENERATION-CODE (E0706)</a:t>
                      </a:r>
                    </a:p>
                    <a:p>
                      <a:r>
                        <a:rPr lang="en-US" sz="1400"/>
                        <a:t>SEX-CODE (E0004)</a:t>
                      </a:r>
                    </a:p>
                    <a:p>
                      <a:r>
                        <a:rPr lang="en-US" sz="1400"/>
                        <a:t>HISPANIC-LATINO-CODE (E1064) </a:t>
                      </a:r>
                    </a:p>
                    <a:p>
                      <a:r>
                        <a:rPr lang="en-US" sz="1400" strike="noStrike"/>
                        <a:t>AMERICAN-INDIAN-ALASKA-NATIVE-CODE (E1059)</a:t>
                      </a:r>
                    </a:p>
                    <a:p>
                      <a:r>
                        <a:rPr lang="en-US" sz="1400" strike="noStrike"/>
                        <a:t>ASIAN-CODE (E1060)</a:t>
                      </a:r>
                    </a:p>
                    <a:p>
                      <a:r>
                        <a:rPr lang="en-US" sz="1400" strike="noStrike"/>
                        <a:t>BLACK-AFRICAN AMERICAN-CODE (E1061)</a:t>
                      </a:r>
                    </a:p>
                    <a:p>
                      <a:r>
                        <a:rPr lang="en-US" sz="1400" strike="noStrike"/>
                        <a:t>NATIVE-HAWAIIAN-PACIFIC-ISLANDER-CODE (E1062)</a:t>
                      </a:r>
                    </a:p>
                    <a:p>
                      <a:r>
                        <a:rPr lang="en-US" sz="1400" strike="noStrike"/>
                        <a:t>WHITE-CODE (E1063)</a:t>
                      </a:r>
                    </a:p>
                  </a:txBody>
                  <a:tcPr/>
                </a:tc>
                <a:tc>
                  <a:txBody>
                    <a:bodyPr/>
                    <a:lstStyle/>
                    <a:p>
                      <a:r>
                        <a:rPr lang="en-US" sz="1400"/>
                        <a:t>GENERATION-CODE-SUFFIX (E1303)</a:t>
                      </a:r>
                    </a:p>
                    <a:p>
                      <a:r>
                        <a:rPr lang="en-US" sz="1400"/>
                        <a:t>SEX (E1325)</a:t>
                      </a:r>
                    </a:p>
                    <a:p>
                      <a:r>
                        <a:rPr lang="en-US" sz="1400"/>
                        <a:t>HISPANIC-LATINO-ETHNICITY (E1375) </a:t>
                      </a:r>
                    </a:p>
                    <a:p>
                      <a:r>
                        <a:rPr lang="en-US" sz="1400"/>
                        <a:t>RACIAL-CATEGORY (E1343) </a:t>
                      </a:r>
                    </a:p>
                  </a:txBody>
                  <a:tcPr/>
                </a:tc>
                <a:extLst>
                  <a:ext uri="{0D108BD9-81ED-4DB2-BD59-A6C34878D82A}">
                    <a16:rowId xmlns:a16="http://schemas.microsoft.com/office/drawing/2014/main" val="3308883177"/>
                  </a:ext>
                </a:extLst>
              </a:tr>
              <a:tr h="990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StaffExtension</a:t>
                      </a:r>
                    </a:p>
                  </a:txBody>
                  <a:tcPr/>
                </a:tc>
                <a:tc>
                  <a:txBody>
                    <a:bodyPr/>
                    <a:lstStyle/>
                    <a:p>
                      <a:r>
                        <a:rPr lang="en-US" sz="1400"/>
                        <a:t>HIGHEST-DEGREE-LEVEL-CODE (E0730)</a:t>
                      </a:r>
                    </a:p>
                    <a:p>
                      <a:r>
                        <a:rPr lang="en-US" sz="1400"/>
                        <a:t>YEARS-EXPERIENCE-IN-DISTRICT (E0161) </a:t>
                      </a:r>
                    </a:p>
                    <a:p>
                      <a:r>
                        <a:rPr lang="en-US" sz="1400"/>
                        <a:t>TOTAL-YEARS-PROF-EXPERIENCE (E0130)</a:t>
                      </a:r>
                    </a:p>
                  </a:txBody>
                  <a:tcPr/>
                </a:tc>
                <a:tc>
                  <a:txBody>
                    <a:bodyPr/>
                    <a:lstStyle/>
                    <a:p>
                      <a:r>
                        <a:rPr lang="en-US" sz="1400"/>
                        <a:t>HIGHEST-LEVEL-OF-EDUCATION-COMPLETED (E1460)</a:t>
                      </a:r>
                    </a:p>
                    <a:p>
                      <a:r>
                        <a:rPr lang="en-US" sz="1400"/>
                        <a:t>YEARS-OF-PRIOR-TEACHING-EXPERIENCE (E1377)</a:t>
                      </a:r>
                    </a:p>
                  </a:txBody>
                  <a:tcPr/>
                </a:tc>
                <a:extLst>
                  <a:ext uri="{0D108BD9-81ED-4DB2-BD59-A6C34878D82A}">
                    <a16:rowId xmlns:a16="http://schemas.microsoft.com/office/drawing/2014/main" val="82867261"/>
                  </a:ext>
                </a:extLst>
              </a:tr>
              <a:tr h="543383">
                <a:tc>
                  <a:txBody>
                    <a:bodyPr/>
                    <a:lstStyle/>
                    <a:p>
                      <a:r>
                        <a:rPr lang="en-US" sz="1400"/>
                        <a:t>TeacherSection</a:t>
                      </a:r>
                    </a:p>
                    <a:p>
                      <a:r>
                        <a:rPr lang="en-US" sz="1400"/>
                        <a:t>AssociationExtension</a:t>
                      </a:r>
                    </a:p>
                  </a:txBody>
                  <a:tcPr/>
                </a:tc>
                <a:tc>
                  <a:txBody>
                    <a:bodyPr/>
                    <a:lstStyle/>
                    <a:p>
                      <a:r>
                        <a:rPr lang="en-US" sz="1400"/>
                        <a:t>CLASS-ROLE (E1067)</a:t>
                      </a:r>
                    </a:p>
                  </a:txBody>
                  <a:tcPr/>
                </a:tc>
                <a:tc>
                  <a:txBody>
                    <a:bodyPr/>
                    <a:lstStyle/>
                    <a:p>
                      <a:r>
                        <a:rPr lang="en-US" sz="1400"/>
                        <a:t>CLASSROOM-POSITION (E1454)</a:t>
                      </a:r>
                    </a:p>
                  </a:txBody>
                  <a:tcPr/>
                </a:tc>
                <a:extLst>
                  <a:ext uri="{0D108BD9-81ED-4DB2-BD59-A6C34878D82A}">
                    <a16:rowId xmlns:a16="http://schemas.microsoft.com/office/drawing/2014/main" val="3574659441"/>
                  </a:ext>
                </a:extLst>
              </a:tr>
              <a:tr h="388891">
                <a:tc>
                  <a:txBody>
                    <a:bodyPr/>
                    <a:lstStyle/>
                    <a:p>
                      <a:r>
                        <a:rPr lang="en-US" sz="1400"/>
                        <a:t>StudentSchoolAssociationExtension</a:t>
                      </a:r>
                    </a:p>
                  </a:txBody>
                  <a:tcPr/>
                </a:tc>
                <a:tc>
                  <a:txBody>
                    <a:bodyPr/>
                    <a:lstStyle/>
                    <a:p>
                      <a:r>
                        <a:rPr lang="en-US" sz="1400"/>
                        <a:t>GRADE-LEVEL-CODE (E0017)</a:t>
                      </a:r>
                    </a:p>
                  </a:txBody>
                  <a:tcPr/>
                </a:tc>
                <a:tc>
                  <a:txBody>
                    <a:bodyPr/>
                    <a:lstStyle/>
                    <a:p>
                      <a:r>
                        <a:rPr lang="en-US" sz="1400"/>
                        <a:t>ENTRY-GRADE-LEVEL-TYPE (E1517)</a:t>
                      </a:r>
                    </a:p>
                  </a:txBody>
                  <a:tcPr/>
                </a:tc>
                <a:extLst>
                  <a:ext uri="{0D108BD9-81ED-4DB2-BD59-A6C34878D82A}">
                    <a16:rowId xmlns:a16="http://schemas.microsoft.com/office/drawing/2014/main" val="1881012957"/>
                  </a:ext>
                </a:extLst>
              </a:tr>
            </a:tbl>
          </a:graphicData>
        </a:graphic>
      </p:graphicFrame>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141026" y="44380"/>
            <a:ext cx="8088573" cy="793820"/>
          </a:xfrm>
        </p:spPr>
        <p:txBody>
          <a:bodyPr>
            <a:noAutofit/>
          </a:bodyPr>
          <a:lstStyle/>
          <a:p>
            <a:r>
              <a:rPr lang="en-US" sz="2600">
                <a:latin typeface="Tw Cen MT" panose="020B0602020104020603" pitchFamily="34" charset="0"/>
              </a:rPr>
              <a:t>TSDS data elements replacing PEIMS data elements</a:t>
            </a:r>
          </a:p>
        </p:txBody>
      </p:sp>
      <p:pic>
        <p:nvPicPr>
          <p:cNvPr id="6" name="Picture 5">
            <a:hlinkClick r:id="rId3" action="ppaction://hlinksldjump"/>
            <a:extLst>
              <a:ext uri="{FF2B5EF4-FFF2-40B4-BE49-F238E27FC236}">
                <a16:creationId xmlns:a16="http://schemas.microsoft.com/office/drawing/2014/main" id="{4384ECD3-AA12-4241-9E2A-F0CE31C302C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4400" y="6473989"/>
            <a:ext cx="381000" cy="384011"/>
          </a:xfrm>
          <a:prstGeom prst="rect">
            <a:avLst/>
          </a:prstGeom>
        </p:spPr>
      </p:pic>
    </p:spTree>
    <p:extLst>
      <p:ext uri="{BB962C8B-B14F-4D97-AF65-F5344CB8AC3E}">
        <p14:creationId xmlns:p14="http://schemas.microsoft.com/office/powerpoint/2010/main" val="892735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E6CB7D6-762D-4B68-A8D4-20FF3E5ECCA1}" vid="{42C7ACF2-A1F9-4812-B51B-6B04960D49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8FBB7392C4FA45A45AD0360B365292" ma:contentTypeVersion="13" ma:contentTypeDescription="Create a new document." ma:contentTypeScope="" ma:versionID="8feaceb49fafbf2e572b33bdc9a15891">
  <xsd:schema xmlns:xsd="http://www.w3.org/2001/XMLSchema" xmlns:xs="http://www.w3.org/2001/XMLSchema" xmlns:p="http://schemas.microsoft.com/office/2006/metadata/properties" xmlns:ns3="16580d46-0a53-4423-bae6-e10dcf256847" xmlns:ns4="001d30f3-7cfa-4346-8b8e-de4ad8977c6e" targetNamespace="http://schemas.microsoft.com/office/2006/metadata/properties" ma:root="true" ma:fieldsID="162732adeb4fbe1ade772c4738145269" ns3:_="" ns4:_="">
    <xsd:import namespace="16580d46-0a53-4423-bae6-e10dcf256847"/>
    <xsd:import namespace="001d30f3-7cfa-4346-8b8e-de4ad8977c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80d46-0a53-4423-bae6-e10dcf25684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1d30f3-7cfa-4346-8b8e-de4ad8977c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B45A69-778E-4D41-A5A4-6C4FF6432815}">
  <ds:schemaRef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16580d46-0a53-4423-bae6-e10dcf256847"/>
    <ds:schemaRef ds:uri="http://schemas.microsoft.com/office/2006/documentManagement/types"/>
    <ds:schemaRef ds:uri="001d30f3-7cfa-4346-8b8e-de4ad8977c6e"/>
    <ds:schemaRef ds:uri="http://www.w3.org/XML/1998/namespace"/>
    <ds:schemaRef ds:uri="http://purl.org/dc/elements/1.1/"/>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98DFBCAA-1C7C-4842-8122-5EFC3055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580d46-0a53-4423-bae6-e10dcf256847"/>
    <ds:schemaRef ds:uri="001d30f3-7cfa-4346-8b8e-de4ad8977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 2019</Template>
  <TotalTime>7781</TotalTime>
  <Words>3293</Words>
  <Application>Microsoft Office PowerPoint</Application>
  <PresentationFormat>On-screen Show (4:3)</PresentationFormat>
  <Paragraphs>511</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Tw Cen MT</vt:lpstr>
      <vt:lpstr>Tw Cen MT Condensed</vt:lpstr>
      <vt:lpstr>Tw Cen MT Condensed Extra Bold</vt:lpstr>
      <vt:lpstr>Wingdings</vt:lpstr>
      <vt:lpstr>Wingdings 2</vt:lpstr>
      <vt:lpstr>Theme1</vt:lpstr>
      <vt:lpstr>PowerPoint Presentation</vt:lpstr>
      <vt:lpstr>Course Objectives</vt:lpstr>
      <vt:lpstr>Course Agenda</vt:lpstr>
      <vt:lpstr>Class roster collection (Review)</vt:lpstr>
      <vt:lpstr>Class roster overview</vt:lpstr>
      <vt:lpstr>2019-2020 Class Roster Collection timeline</vt:lpstr>
      <vt:lpstr>TSDS interchanges for Class Roster</vt:lpstr>
      <vt:lpstr>Impact to PEIMS summer submission</vt:lpstr>
      <vt:lpstr>TSDS data elements replacing PEIMS data elements</vt:lpstr>
      <vt:lpstr>Class roster data flow overview</vt:lpstr>
      <vt:lpstr>TEAL Roles for class roster</vt:lpstr>
      <vt:lpstr>Class roster reports (New)</vt:lpstr>
      <vt:lpstr>TSDS Class Roster reports </vt:lpstr>
      <vt:lpstr>  STUDENT CLASS ROSTER report  (TSDS PEIMS Legacy Report #: PDM3-112-001)  </vt:lpstr>
      <vt:lpstr>PowerPoint Presentation</vt:lpstr>
      <vt:lpstr>PowerPoint Presentation</vt:lpstr>
      <vt:lpstr>PowerPoint Presentation</vt:lpstr>
      <vt:lpstr>PowerPoint Presentation</vt:lpstr>
      <vt:lpstr>PowerPoint Presentation</vt:lpstr>
      <vt:lpstr>Class Roster Process </vt:lpstr>
      <vt:lpstr>Class roster (Process)</vt:lpstr>
      <vt:lpstr>PowerPoint Presentation</vt:lpstr>
      <vt:lpstr>Resources and wrap up</vt:lpstr>
      <vt:lpstr>Class roster additional Resources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Texas Education Agency</dc:creator>
  <cp:keywords>Texas Education Agency</cp:keywords>
  <cp:lastModifiedBy>Sergio A. Saenz</cp:lastModifiedBy>
  <cp:revision>39</cp:revision>
  <cp:lastPrinted>2019-11-25T14:29:20Z</cp:lastPrinted>
  <dcterms:created xsi:type="dcterms:W3CDTF">2009-09-01T20:11:00Z</dcterms:created>
  <dcterms:modified xsi:type="dcterms:W3CDTF">2020-02-18T17:12:33Z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0x010100178FBB7392C4FA45A45AD0360B365292</vt:lpwstr>
  </property>
  <property fmtid="{D5CDD505-2E9C-101B-9397-08002B2CF9AE}" pid="3" name="_NewReviewCycle">
    <vt:lpwstr/>
  </property>
  <property fmtid="{D5CDD505-2E9C-101B-9397-08002B2CF9AE}" pid="4" name="_dlc_DocIdItemGuid">
    <vt:lpwstr>7fd8e421-004a-41be-b615-d2e44760db7c</vt:lpwstr>
  </property>
  <property fmtid="{D5CDD505-2E9C-101B-9397-08002B2CF9AE}" pid="5" name="MSIP_Label_90f32706-fe86-4b62-af2d-6e74b45d5d5a_Enabled">
    <vt:lpwstr>True</vt:lpwstr>
  </property>
  <property fmtid="{D5CDD505-2E9C-101B-9397-08002B2CF9AE}" pid="6" name="MSIP_Label_90f32706-fe86-4b62-af2d-6e74b45d5d5a_SiteId">
    <vt:lpwstr>f6a74088-4873-4402-8f71-34eeefe7d954</vt:lpwstr>
  </property>
  <property fmtid="{D5CDD505-2E9C-101B-9397-08002B2CF9AE}" pid="7" name="MSIP_Label_90f32706-fe86-4b62-af2d-6e74b45d5d5a_Ref">
    <vt:lpwstr>https://api.informationprotection.azure.com/api/f6a74088-4873-4402-8f71-34eeefe7d954</vt:lpwstr>
  </property>
  <property fmtid="{D5CDD505-2E9C-101B-9397-08002B2CF9AE}" pid="8" name="MSIP_Label_90f32706-fe86-4b62-af2d-6e74b45d5d5a_SetBy">
    <vt:lpwstr>sesaenz@esc1.net</vt:lpwstr>
  </property>
  <property fmtid="{D5CDD505-2E9C-101B-9397-08002B2CF9AE}" pid="9" name="MSIP_Label_90f32706-fe86-4b62-af2d-6e74b45d5d5a_SetDate">
    <vt:lpwstr>2020-02-13T08:52:40.9348722-06:00</vt:lpwstr>
  </property>
  <property fmtid="{D5CDD505-2E9C-101B-9397-08002B2CF9AE}" pid="10" name="MSIP_Label_90f32706-fe86-4b62-af2d-6e74b45d5d5a_Name">
    <vt:lpwstr>General</vt:lpwstr>
  </property>
  <property fmtid="{D5CDD505-2E9C-101B-9397-08002B2CF9AE}" pid="11" name="MSIP_Label_90f32706-fe86-4b62-af2d-6e74b45d5d5a_Application">
    <vt:lpwstr>Microsoft Azure Information Protection</vt:lpwstr>
  </property>
  <property fmtid="{D5CDD505-2E9C-101B-9397-08002B2CF9AE}" pid="12" name="MSIP_Label_90f32706-fe86-4b62-af2d-6e74b45d5d5a_Extended_MSFT_Method">
    <vt:lpwstr>Manual</vt:lpwstr>
  </property>
  <property fmtid="{D5CDD505-2E9C-101B-9397-08002B2CF9AE}" pid="13" name="Sensitivity">
    <vt:lpwstr>General</vt:lpwstr>
  </property>
</Properties>
</file>